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2" r:id="rId2"/>
    <p:sldId id="346" r:id="rId3"/>
    <p:sldId id="336" r:id="rId4"/>
    <p:sldId id="272" r:id="rId5"/>
    <p:sldId id="327" r:id="rId6"/>
    <p:sldId id="328" r:id="rId7"/>
    <p:sldId id="340" r:id="rId8"/>
    <p:sldId id="297" r:id="rId9"/>
    <p:sldId id="324" r:id="rId10"/>
    <p:sldId id="343" r:id="rId11"/>
    <p:sldId id="344" r:id="rId12"/>
    <p:sldId id="338" r:id="rId13"/>
    <p:sldId id="292" r:id="rId14"/>
    <p:sldId id="342" r:id="rId15"/>
    <p:sldId id="341" r:id="rId16"/>
    <p:sldId id="265" r:id="rId17"/>
  </p:sldIdLst>
  <p:sldSz cx="18288000" cy="85725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Norwester" panose="020B0604020202020204" charset="0"/>
      <p:regular r:id="rId27"/>
    </p:embeddedFont>
    <p:embeddedFont>
      <p:font typeface="Quicksan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C96"/>
    <a:srgbClr val="24AFBA"/>
    <a:srgbClr val="EEAF12"/>
    <a:srgbClr val="000000"/>
    <a:srgbClr val="EEEEEE"/>
    <a:srgbClr val="F2F2F2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73F1A-4168-4C4A-9198-11C947491689}" v="1" dt="2022-06-27T09:41:38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13" autoAdjust="0"/>
    <p:restoredTop sz="93792" autoAdjust="0"/>
  </p:normalViewPr>
  <p:slideViewPr>
    <p:cSldViewPr>
      <p:cViewPr varScale="1">
        <p:scale>
          <a:sx n="53" d="100"/>
          <a:sy n="53" d="100"/>
        </p:scale>
        <p:origin x="1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832"/>
    </p:cViewPr>
  </p:sorterViewPr>
  <p:notesViewPr>
    <p:cSldViewPr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Kejia" userId="c9aeb79eb7aa1b2a" providerId="LiveId" clId="{0B5FBCC8-B90B-4033-817B-B9B6874877CA}"/>
    <pc:docChg chg="modSld">
      <pc:chgData name="Liu Kejia" userId="c9aeb79eb7aa1b2a" providerId="LiveId" clId="{0B5FBCC8-B90B-4033-817B-B9B6874877CA}" dt="2022-06-27T10:22:54.543" v="30" actId="1035"/>
      <pc:docMkLst>
        <pc:docMk/>
      </pc:docMkLst>
      <pc:sldChg chg="modSp mod">
        <pc:chgData name="Liu Kejia" userId="c9aeb79eb7aa1b2a" providerId="LiveId" clId="{0B5FBCC8-B90B-4033-817B-B9B6874877CA}" dt="2022-06-27T10:21:23.168" v="21" actId="1038"/>
        <pc:sldMkLst>
          <pc:docMk/>
          <pc:sldMk cId="3369135257" sldId="282"/>
        </pc:sldMkLst>
        <pc:spChg chg="mod">
          <ac:chgData name="Liu Kejia" userId="c9aeb79eb7aa1b2a" providerId="LiveId" clId="{0B5FBCC8-B90B-4033-817B-B9B6874877CA}" dt="2022-06-27T10:21:12.043" v="10" actId="1036"/>
          <ac:spMkLst>
            <pc:docMk/>
            <pc:sldMk cId="3369135257" sldId="282"/>
            <ac:spMk id="5" creationId="{00000000-0000-0000-0000-000000000000}"/>
          </ac:spMkLst>
        </pc:spChg>
        <pc:spChg chg="mod">
          <ac:chgData name="Liu Kejia" userId="c9aeb79eb7aa1b2a" providerId="LiveId" clId="{0B5FBCC8-B90B-4033-817B-B9B6874877CA}" dt="2022-06-27T10:21:17.820" v="14" actId="1035"/>
          <ac:spMkLst>
            <pc:docMk/>
            <pc:sldMk cId="3369135257" sldId="282"/>
            <ac:spMk id="9" creationId="{00000000-0000-0000-0000-000000000000}"/>
          </ac:spMkLst>
        </pc:spChg>
        <pc:spChg chg="mod">
          <ac:chgData name="Liu Kejia" userId="c9aeb79eb7aa1b2a" providerId="LiveId" clId="{0B5FBCC8-B90B-4033-817B-B9B6874877CA}" dt="2022-06-27T10:21:23.168" v="21" actId="1038"/>
          <ac:spMkLst>
            <pc:docMk/>
            <pc:sldMk cId="3369135257" sldId="282"/>
            <ac:spMk id="26" creationId="{30168077-3EB1-82DA-B859-758503824ACE}"/>
          </ac:spMkLst>
        </pc:spChg>
      </pc:sldChg>
      <pc:sldChg chg="modSp mod">
        <pc:chgData name="Liu Kejia" userId="c9aeb79eb7aa1b2a" providerId="LiveId" clId="{0B5FBCC8-B90B-4033-817B-B9B6874877CA}" dt="2022-06-27T10:22:54.543" v="30" actId="1035"/>
        <pc:sldMkLst>
          <pc:docMk/>
          <pc:sldMk cId="3507431405" sldId="344"/>
        </pc:sldMkLst>
        <pc:picChg chg="mod">
          <ac:chgData name="Liu Kejia" userId="c9aeb79eb7aa1b2a" providerId="LiveId" clId="{0B5FBCC8-B90B-4033-817B-B9B6874877CA}" dt="2022-06-27T10:22:54.543" v="30" actId="1035"/>
          <ac:picMkLst>
            <pc:docMk/>
            <pc:sldMk cId="3507431405" sldId="344"/>
            <ac:picMk id="6" creationId="{5F2775FE-8055-77E5-32FA-93D386E8C156}"/>
          </ac:picMkLst>
        </pc:pic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title pos="t" align="ctr" overlay="0">
      <cx:tx>
        <cx:txData>
          <cx:v>Heatmap - David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00" b="1" i="0" u="none" strike="noStrike" kern="1200" baseline="0" dirty="0">
              <a:solidFill>
                <a:prstClr val="black"/>
              </a:solidFill>
              <a:latin typeface="Calibri"/>
            </a:rPr>
            <a:t>Heatmap - David</a:t>
          </a:r>
        </a:p>
      </cx:txPr>
    </cx:title>
    <cx:plotArea>
      <cx:plotAreaRegion>
        <cx:plotSurface>
          <cx:spPr>
            <a:noFill/>
          </cx:spPr>
        </cx:plotSurface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79A9-FACF-40A7-9F47-34489D231A5C}" type="datetimeFigureOut">
              <a:rPr lang="en-AU" smtClean="0"/>
              <a:t>27/06/2022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1143000"/>
            <a:ext cx="6581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112A3-F3EF-4FC5-8534-D8276D30DBE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175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This dataset contains hourly pedestrian counts since 2009 from pedestrian sensor devices located across the city. The data is updated on a monthly basis and can be used to determine variations in pedestrian activity throughout the day.</a:t>
            </a:r>
          </a:p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sensor_id</a:t>
            </a: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column can be used to merge the data with the Pedestrian Counting System - Sensor Locations dataset which details the location, status and directional readings of sensors. Any changes to sensor locations are important to consider when analysing and interpreting pedestrian counts over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21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This dataset contains hourly pedestrian counts since 2009 from pedestrian sensor devices located across the city. The data is updated on a monthly basis and can be used to determine variations in pedestrian activity throughout the day.</a:t>
            </a:r>
          </a:p>
          <a:p>
            <a:pPr>
              <a:lnSpc>
                <a:spcPts val="2040"/>
              </a:lnSpc>
              <a:spcBef>
                <a:spcPts val="1125"/>
              </a:spcBef>
              <a:spcAft>
                <a:spcPts val="1125"/>
              </a:spcAft>
            </a:pP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GB" sz="120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sensor_id</a:t>
            </a:r>
            <a:r>
              <a:rPr lang="en-GB" sz="12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column can be used to merge the data with the Pedestrian Counting System - Sensor Locations dataset which details the location, status and directional readings of sensors. Any changes to sensor locations are important to consider when analysing and interpreting pedestrian counts over time.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21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58411abd8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258411abd8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355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911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172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Exploration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Describe the exploration and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process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insights you had while exploring the data that you didn't anticipate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any problems that arose after exploring the data, and how you resolved them</a:t>
            </a:r>
            <a:endParaRPr lang="en-AU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 and discuss interesting figures developed during exploration, ideally with the help of </a:t>
            </a:r>
            <a:r>
              <a:rPr lang="en-AU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en-US" sz="2800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Discuss the steps you took to analyse the data and answer each question you asked in your proposal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resent and discuss interesting figures developed during analysis, ideally with the help of </a:t>
            </a:r>
            <a:r>
              <a:rPr lang="en-GB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6013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361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112A3-F3EF-4FC5-8534-D8276D30DBEB}" type="slidenum">
              <a:rPr lang="en-AU" smtClean="0"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80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8288000" cy="5127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762015" indent="0">
              <a:buNone/>
              <a:defRPr sz="4667"/>
            </a:lvl2pPr>
            <a:lvl3pPr marL="1524030" indent="0">
              <a:buNone/>
              <a:defRPr sz="4000"/>
            </a:lvl3pPr>
            <a:lvl4pPr marL="2286046" indent="0">
              <a:buNone/>
              <a:defRPr sz="3333"/>
            </a:lvl4pPr>
            <a:lvl5pPr marL="3048061" indent="0">
              <a:buNone/>
              <a:defRPr sz="3333"/>
            </a:lvl5pPr>
            <a:lvl6pPr marL="3810076" indent="0">
              <a:buNone/>
              <a:defRPr sz="3333"/>
            </a:lvl6pPr>
            <a:lvl7pPr marL="4572091" indent="0">
              <a:buNone/>
              <a:defRPr sz="3333"/>
            </a:lvl7pPr>
            <a:lvl8pPr marL="5334107" indent="0">
              <a:buNone/>
              <a:defRPr sz="3333"/>
            </a:lvl8pPr>
            <a:lvl9pPr marL="6096122" indent="0">
              <a:buNone/>
              <a:defRPr sz="3333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85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image" Target="../media/image8.jpe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jpe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270.png"/><Relationship Id="rId10" Type="http://schemas.openxmlformats.org/officeDocument/2006/relationships/image" Target="../media/image62.png"/><Relationship Id="rId4" Type="http://schemas.microsoft.com/office/2014/relationships/chartEx" Target="../charts/chartEx1.xml"/><Relationship Id="rId9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24slides.com/price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9.png"/><Relationship Id="rId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AF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62B0BBAD-660D-0EA9-6284-6AB56CF35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476" b="21476"/>
          <a:stretch>
            <a:fillRect/>
          </a:stretch>
        </p:blipFill>
        <p:spPr>
          <a:xfrm>
            <a:off x="228600" y="0"/>
            <a:ext cx="17830800" cy="53317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09800" y="3769610"/>
            <a:ext cx="7278784" cy="2802640"/>
          </a:xfrm>
          <a:prstGeom prst="rect">
            <a:avLst/>
          </a:prstGeom>
          <a:solidFill>
            <a:srgbClr val="EEAF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2543267" y="3905250"/>
            <a:ext cx="5520614" cy="810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Presentation</a:t>
            </a:r>
            <a:endParaRPr lang="ko-KR" alt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3267" y="4821469"/>
            <a:ext cx="5160573" cy="1323439"/>
          </a:xfrm>
          <a:prstGeom prst="rect">
            <a:avLst/>
          </a:prstGeom>
          <a:solidFill>
            <a:srgbClr val="EEAF12"/>
          </a:solidFill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Erastus </a:t>
            </a:r>
            <a:r>
              <a:rPr lang="en-GB" altLang="ko-KR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Chirchir</a:t>
            </a:r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(pm)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David Salim;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 Cooper; </a:t>
            </a:r>
          </a:p>
          <a:p>
            <a:r>
              <a:rPr lang="en-GB" altLang="ko-KR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Angela Liu   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0896600" y="5388877"/>
            <a:ext cx="5459760" cy="32407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Melbourne </a:t>
            </a:r>
          </a:p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Footprints</a:t>
            </a:r>
          </a:p>
          <a:p>
            <a:pPr marL="0" indent="0" algn="r">
              <a:buNone/>
            </a:pPr>
            <a:endParaRPr lang="en-US" altLang="ko-KR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Group of people with solid fill">
            <a:extLst>
              <a:ext uri="{FF2B5EF4-FFF2-40B4-BE49-F238E27FC236}">
                <a16:creationId xmlns:a16="http://schemas.microsoft.com/office/drawing/2014/main" id="{8A7648F4-063C-0D52-5144-248AE88D3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987" y="1849810"/>
            <a:ext cx="1320147" cy="1320147"/>
          </a:xfrm>
          <a:prstGeom prst="rect">
            <a:avLst/>
          </a:prstGeom>
        </p:spPr>
      </p:pic>
      <p:pic>
        <p:nvPicPr>
          <p:cNvPr id="7" name="Graphic 6" descr="Group of women with solid fill">
            <a:extLst>
              <a:ext uri="{FF2B5EF4-FFF2-40B4-BE49-F238E27FC236}">
                <a16:creationId xmlns:a16="http://schemas.microsoft.com/office/drawing/2014/main" id="{0A9A0BB1-60A2-ED9D-0E9C-C5DA39D205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4873" y="2887149"/>
            <a:ext cx="559008" cy="559008"/>
          </a:xfrm>
          <a:prstGeom prst="rect">
            <a:avLst/>
          </a:prstGeom>
        </p:spPr>
      </p:pic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C67661DB-D93B-41A8-8406-5BA9FB46F4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88" y="2005998"/>
            <a:ext cx="559008" cy="559008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8E695AA4-ECAC-0135-E41E-529B5079D1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8873" y="2005998"/>
            <a:ext cx="559008" cy="559008"/>
          </a:xfrm>
          <a:prstGeom prst="rect">
            <a:avLst/>
          </a:prstGeom>
        </p:spPr>
      </p:pic>
      <p:pic>
        <p:nvPicPr>
          <p:cNvPr id="16" name="Graphic 15" descr="Group of women with solid fill">
            <a:extLst>
              <a:ext uri="{FF2B5EF4-FFF2-40B4-BE49-F238E27FC236}">
                <a16:creationId xmlns:a16="http://schemas.microsoft.com/office/drawing/2014/main" id="{D9D8F80C-9359-755E-ACC9-994F1445A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4966" y="1326976"/>
            <a:ext cx="559008" cy="559008"/>
          </a:xfrm>
          <a:prstGeom prst="rect">
            <a:avLst/>
          </a:prstGeom>
        </p:spPr>
      </p:pic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35C810A3-3CF3-2A9D-025D-F79091CA1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0489" y="1627186"/>
            <a:ext cx="559008" cy="559008"/>
          </a:xfrm>
          <a:prstGeom prst="rect">
            <a:avLst/>
          </a:prstGeom>
        </p:spPr>
      </p:pic>
      <p:pic>
        <p:nvPicPr>
          <p:cNvPr id="19" name="Graphic 18" descr="Group of women with solid fill">
            <a:extLst>
              <a:ext uri="{FF2B5EF4-FFF2-40B4-BE49-F238E27FC236}">
                <a16:creationId xmlns:a16="http://schemas.microsoft.com/office/drawing/2014/main" id="{104261DD-6A12-6CFA-1054-4846BA6361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48400" y="933450"/>
            <a:ext cx="559008" cy="559008"/>
          </a:xfrm>
          <a:prstGeom prst="rect">
            <a:avLst/>
          </a:prstGeom>
        </p:spPr>
      </p:pic>
      <p:pic>
        <p:nvPicPr>
          <p:cNvPr id="20" name="Graphic 19" descr="Group of women with solid fill">
            <a:extLst>
              <a:ext uri="{FF2B5EF4-FFF2-40B4-BE49-F238E27FC236}">
                <a16:creationId xmlns:a16="http://schemas.microsoft.com/office/drawing/2014/main" id="{1C6000CD-B546-6C96-802D-4472D7B418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822242"/>
            <a:ext cx="559008" cy="559008"/>
          </a:xfrm>
          <a:prstGeom prst="rect">
            <a:avLst/>
          </a:prstGeom>
        </p:spPr>
      </p:pic>
      <p:pic>
        <p:nvPicPr>
          <p:cNvPr id="21" name="Graphic 20" descr="Group of women with solid fill">
            <a:extLst>
              <a:ext uri="{FF2B5EF4-FFF2-40B4-BE49-F238E27FC236}">
                <a16:creationId xmlns:a16="http://schemas.microsoft.com/office/drawing/2014/main" id="{71834EE5-09C2-B7A8-5251-637C4AD886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8992" y="2127042"/>
            <a:ext cx="559008" cy="559008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CD0F6971-64F9-A0C3-9966-C43908D80E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1792" y="2127042"/>
            <a:ext cx="559008" cy="559008"/>
          </a:xfrm>
          <a:prstGeom prst="rect">
            <a:avLst/>
          </a:prstGeom>
        </p:spPr>
      </p:pic>
      <p:pic>
        <p:nvPicPr>
          <p:cNvPr id="23" name="Graphic 22" descr="Group of women with solid fill">
            <a:extLst>
              <a:ext uri="{FF2B5EF4-FFF2-40B4-BE49-F238E27FC236}">
                <a16:creationId xmlns:a16="http://schemas.microsoft.com/office/drawing/2014/main" id="{DCE6D50B-A0F8-2511-13F5-60DB143CA6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192" y="2990850"/>
            <a:ext cx="559008" cy="559008"/>
          </a:xfrm>
          <a:prstGeom prst="rect">
            <a:avLst/>
          </a:prstGeom>
        </p:spPr>
      </p:pic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6926720C-C4E8-80A5-5F9D-47B5A6C03C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6992" y="2965242"/>
            <a:ext cx="559008" cy="559008"/>
          </a:xfrm>
          <a:prstGeom prst="rect">
            <a:avLst/>
          </a:prstGeom>
        </p:spPr>
      </p:pic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F2F59FD0-DB5C-E83D-3E2E-DE9B9F0643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9792" y="2965242"/>
            <a:ext cx="559008" cy="559008"/>
          </a:xfrm>
          <a:prstGeom prst="rect">
            <a:avLst/>
          </a:prstGeom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30168077-3EB1-82DA-B859-758503824ACE}"/>
              </a:ext>
            </a:extLst>
          </p:cNvPr>
          <p:cNvSpPr txBox="1"/>
          <p:nvPr/>
        </p:nvSpPr>
        <p:spPr>
          <a:xfrm>
            <a:off x="7090679" y="59483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chemeClr val="bg1"/>
                </a:solidFill>
                <a:latin typeface="Quicksand"/>
              </a:rPr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336913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073150" y="157138"/>
            <a:ext cx="167576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Exploration: </a:t>
            </a:r>
            <a:r>
              <a:rPr lang="en-US" sz="2400" dirty="0">
                <a:latin typeface="Norwester"/>
              </a:rPr>
              <a:t>Google Geocode &amp; Place/Text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5539"/>
              </p:ext>
            </p:extLst>
          </p:nvPr>
        </p:nvGraphicFramePr>
        <p:xfrm>
          <a:off x="1066802" y="857250"/>
          <a:ext cx="16001999" cy="605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coordinate</a:t>
                      </a:r>
                      <a:endParaRPr lang="en-AU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location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  <a:endParaRPr lang="en-AU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Surrounding top location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GB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/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0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>
            <a:extLst>
              <a:ext uri="{FF2B5EF4-FFF2-40B4-BE49-F238E27FC236}">
                <a16:creationId xmlns:a16="http://schemas.microsoft.com/office/drawing/2014/main" id="{15FAE6FB-923A-FA3A-2BD2-06FAAF13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9525" y="0"/>
            <a:ext cx="18288000" cy="8572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498635-883B-8DA0-5126-CC7AFA88B814}"/>
              </a:ext>
            </a:extLst>
          </p:cNvPr>
          <p:cNvSpPr/>
          <p:nvPr/>
        </p:nvSpPr>
        <p:spPr>
          <a:xfrm>
            <a:off x="0" y="3448050"/>
            <a:ext cx="18288000" cy="5105400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902A1-9295-4A1B-ABA8-DE8FB7FA6A1C}"/>
              </a:ext>
            </a:extLst>
          </p:cNvPr>
          <p:cNvSpPr txBox="1"/>
          <p:nvPr/>
        </p:nvSpPr>
        <p:spPr>
          <a:xfrm>
            <a:off x="6060282" y="637903"/>
            <a:ext cx="6167438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3500" b="1" dirty="0">
                <a:solidFill>
                  <a:schemeClr val="bg1"/>
                </a:solidFill>
              </a:rPr>
              <a:t>World Map</a:t>
            </a:r>
            <a:endParaRPr lang="en-US" sz="3500" b="1" dirty="0">
              <a:solidFill>
                <a:schemeClr val="bg1"/>
              </a:solidFill>
            </a:endParaRP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D5CB7C63-2005-4326-A9A8-4FE42BA7B779}"/>
              </a:ext>
            </a:extLst>
          </p:cNvPr>
          <p:cNvSpPr txBox="1"/>
          <p:nvPr/>
        </p:nvSpPr>
        <p:spPr>
          <a:xfrm>
            <a:off x="6488907" y="1176512"/>
            <a:ext cx="5310188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250" dirty="0">
                <a:solidFill>
                  <a:schemeClr val="bg1"/>
                </a:solidFill>
              </a:rPr>
              <a:t>Lorem Ipsum is simply dummy text of the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38CE0E9-6529-4436-9649-B29265A626BA}"/>
              </a:ext>
            </a:extLst>
          </p:cNvPr>
          <p:cNvSpPr txBox="1"/>
          <p:nvPr/>
        </p:nvSpPr>
        <p:spPr>
          <a:xfrm>
            <a:off x="1359878" y="5446892"/>
            <a:ext cx="36132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000" b="1" dirty="0">
                <a:solidFill>
                  <a:srgbClr val="EEEEEE"/>
                </a:solidFill>
              </a:rPr>
              <a:t>Heat map description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D25B8C0-41FC-45B2-A643-85A422FB68F7}"/>
              </a:ext>
            </a:extLst>
          </p:cNvPr>
          <p:cNvSpPr txBox="1"/>
          <p:nvPr/>
        </p:nvSpPr>
        <p:spPr>
          <a:xfrm>
            <a:off x="5715000" y="4982949"/>
            <a:ext cx="5883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rgbClr val="EEEEEE"/>
                </a:solidFill>
              </a:rPr>
              <a:t>Analysis on competition surrounding top foot traffic area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36F0AC6-006D-4FED-8882-186B004772B3}"/>
              </a:ext>
            </a:extLst>
          </p:cNvPr>
          <p:cNvSpPr txBox="1"/>
          <p:nvPr/>
        </p:nvSpPr>
        <p:spPr>
          <a:xfrm>
            <a:off x="12725400" y="5244457"/>
            <a:ext cx="30140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000" b="1" dirty="0">
                <a:solidFill>
                  <a:srgbClr val="EEEEEE"/>
                </a:solidFill>
              </a:rPr>
              <a:t>Recommendation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06835" y="6443241"/>
            <a:ext cx="15125520" cy="507645"/>
            <a:chOff x="600222" y="4904753"/>
            <a:chExt cx="11371917" cy="30631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659BAF4-7F22-451D-ACA8-1E806F31830B}"/>
                </a:ext>
              </a:extLst>
            </p:cNvPr>
            <p:cNvSpPr txBox="1"/>
            <p:nvPr/>
          </p:nvSpPr>
          <p:spPr>
            <a:xfrm>
              <a:off x="600222" y="4904753"/>
              <a:ext cx="2906302" cy="306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Map of area covered by </a:t>
              </a:r>
              <a:r>
                <a:rPr lang="en-GB" sz="2400" dirty="0" err="1">
                  <a:solidFill>
                    <a:srgbClr val="EEEEEE"/>
                  </a:solidFill>
                  <a:cs typeface="Calibri Light" panose="020F0302020204030204" pitchFamily="34" charset="0"/>
                </a:rPr>
                <a:t>Melb</a:t>
              </a:r>
              <a:r>
                <a:rPr lang="en-US" altLang="zh-CN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ourne</a:t>
              </a: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 city council</a:t>
              </a:r>
              <a:endParaRPr lang="en-US" sz="240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D6611615-71A2-4A2F-8462-4ACA6057CCE9}"/>
                </a:ext>
              </a:extLst>
            </p:cNvPr>
            <p:cNvSpPr txBox="1"/>
            <p:nvPr/>
          </p:nvSpPr>
          <p:spPr>
            <a:xfrm>
              <a:off x="4542254" y="4904753"/>
              <a:ext cx="3164678" cy="3063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Ideally want high foot traffic with least competitors etc</a:t>
              </a:r>
              <a:endParaRPr lang="en-US" sz="240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DFE97D11-E555-4F2B-9FF4-92AB55393C98}"/>
                </a:ext>
              </a:extLst>
            </p:cNvPr>
            <p:cNvSpPr txBox="1"/>
            <p:nvPr/>
          </p:nvSpPr>
          <p:spPr>
            <a:xfrm>
              <a:off x="9021070" y="4904756"/>
              <a:ext cx="2951069" cy="306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South bank is a preferable location</a:t>
              </a:r>
              <a:endParaRPr lang="en-US" sz="240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001" y="7423409"/>
            <a:ext cx="16373453" cy="751296"/>
            <a:chOff x="926310" y="5893255"/>
            <a:chExt cx="10904985" cy="41083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825599A-DBB2-40CF-92C1-732A9CAB5F9B}"/>
                </a:ext>
              </a:extLst>
            </p:cNvPr>
            <p:cNvSpPr txBox="1"/>
            <p:nvPr/>
          </p:nvSpPr>
          <p:spPr>
            <a:xfrm>
              <a:off x="1317017" y="5959875"/>
              <a:ext cx="2941634" cy="277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 Green represents locations (top 4), markers represents resto position</a:t>
              </a:r>
              <a:endParaRPr lang="en-US" sz="240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3931A73-AAC0-4ADB-BCC1-95A952F025B2}"/>
                </a:ext>
              </a:extLst>
            </p:cNvPr>
            <p:cNvSpPr txBox="1"/>
            <p:nvPr/>
          </p:nvSpPr>
          <p:spPr>
            <a:xfrm>
              <a:off x="4921203" y="6026494"/>
              <a:ext cx="3102238" cy="1443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US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Radius 100 m, total competitors - 80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59BDD8E-1947-4AC1-9234-E5B0DC2058BB}"/>
                </a:ext>
              </a:extLst>
            </p:cNvPr>
            <p:cNvSpPr txBox="1"/>
            <p:nvPr/>
          </p:nvSpPr>
          <p:spPr>
            <a:xfrm>
              <a:off x="8828064" y="5893255"/>
              <a:ext cx="3003231" cy="4108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875"/>
                </a:lnSpc>
              </a:pPr>
              <a:r>
                <a:rPr lang="en-GB" sz="2400" dirty="0">
                  <a:solidFill>
                    <a:srgbClr val="EEEEEE"/>
                  </a:solidFill>
                  <a:cs typeface="Calibri Light" panose="020F0302020204030204" pitchFamily="34" charset="0"/>
                </a:rPr>
                <a:t>Top 2 highest foot traffic with lesser competition surrounding relative to other locations</a:t>
              </a:r>
              <a:endParaRPr lang="en-US" sz="2400" dirty="0">
                <a:solidFill>
                  <a:srgbClr val="EEEEEE"/>
                </a:solidFill>
                <a:cs typeface="Calibri Light" panose="020F0302020204030204" pitchFamily="34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9563DAB-17B1-4A8A-9D7B-28D33A063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310" y="6113285"/>
              <a:ext cx="39799" cy="89547"/>
            </a:xfrm>
            <a:custGeom>
              <a:avLst/>
              <a:gdLst>
                <a:gd name="T0" fmla="*/ 35 w 40"/>
                <a:gd name="T1" fmla="*/ 0 h 90"/>
                <a:gd name="T2" fmla="*/ 5 w 40"/>
                <a:gd name="T3" fmla="*/ 0 h 90"/>
                <a:gd name="T4" fmla="*/ 0 w 40"/>
                <a:gd name="T5" fmla="*/ 5 h 90"/>
                <a:gd name="T6" fmla="*/ 0 w 40"/>
                <a:gd name="T7" fmla="*/ 85 h 90"/>
                <a:gd name="T8" fmla="*/ 5 w 40"/>
                <a:gd name="T9" fmla="*/ 90 h 90"/>
                <a:gd name="T10" fmla="*/ 35 w 40"/>
                <a:gd name="T11" fmla="*/ 90 h 90"/>
                <a:gd name="T12" fmla="*/ 40 w 40"/>
                <a:gd name="T13" fmla="*/ 85 h 90"/>
                <a:gd name="T14" fmla="*/ 40 w 40"/>
                <a:gd name="T15" fmla="*/ 5 h 90"/>
                <a:gd name="T16" fmla="*/ 35 w 4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90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2" y="90"/>
                    <a:pt x="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8" y="90"/>
                    <a:pt x="40" y="88"/>
                    <a:pt x="40" y="8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2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300" tIns="57150" rIns="114300" bIns="57150" numCol="1" anchor="t" anchorCtr="0" compatLnSpc="1">
              <a:prstTxWarp prst="textNoShape">
                <a:avLst/>
              </a:prstTxWarp>
            </a:bodyPr>
            <a:lstStyle/>
            <a:p>
              <a:endParaRPr lang="en-US" sz="2250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11DEFA6-B986-4DD5-AB44-702AA07D37AC}"/>
                </a:ext>
              </a:extLst>
            </p:cNvPr>
            <p:cNvGrpSpPr/>
            <p:nvPr/>
          </p:nvGrpSpPr>
          <p:grpSpPr>
            <a:xfrm>
              <a:off x="4663708" y="6113291"/>
              <a:ext cx="239316" cy="98450"/>
              <a:chOff x="-1279525" y="3727450"/>
              <a:chExt cx="725487" cy="298451"/>
            </a:xfrm>
            <a:solidFill>
              <a:schemeClr val="bg1"/>
            </a:solidFill>
          </p:grpSpPr>
          <p:sp>
            <p:nvSpPr>
              <p:cNvPr id="192" name="Freeform 10">
                <a:extLst>
                  <a:ext uri="{FF2B5EF4-FFF2-40B4-BE49-F238E27FC236}">
                    <a16:creationId xmlns:a16="http://schemas.microsoft.com/office/drawing/2014/main" id="{9E5445B9-0BD9-4589-8BD8-539DE8057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9525" y="3727450"/>
                <a:ext cx="120650" cy="271463"/>
              </a:xfrm>
              <a:custGeom>
                <a:avLst/>
                <a:gdLst>
                  <a:gd name="T0" fmla="*/ 35 w 40"/>
                  <a:gd name="T1" fmla="*/ 0 h 90"/>
                  <a:gd name="T2" fmla="*/ 5 w 40"/>
                  <a:gd name="T3" fmla="*/ 0 h 90"/>
                  <a:gd name="T4" fmla="*/ 0 w 40"/>
                  <a:gd name="T5" fmla="*/ 5 h 90"/>
                  <a:gd name="T6" fmla="*/ 0 w 40"/>
                  <a:gd name="T7" fmla="*/ 85 h 90"/>
                  <a:gd name="T8" fmla="*/ 5 w 40"/>
                  <a:gd name="T9" fmla="*/ 90 h 90"/>
                  <a:gd name="T10" fmla="*/ 35 w 40"/>
                  <a:gd name="T11" fmla="*/ 90 h 90"/>
                  <a:gd name="T12" fmla="*/ 40 w 40"/>
                  <a:gd name="T13" fmla="*/ 85 h 90"/>
                  <a:gd name="T14" fmla="*/ 40 w 40"/>
                  <a:gd name="T15" fmla="*/ 5 h 90"/>
                  <a:gd name="T16" fmla="*/ 35 w 40"/>
                  <a:gd name="T1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90">
                    <a:moveTo>
                      <a:pt x="3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8"/>
                      <a:pt x="2" y="90"/>
                      <a:pt x="5" y="90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8" y="90"/>
                      <a:pt x="40" y="88"/>
                      <a:pt x="40" y="8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2"/>
                      <a:pt x="38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300" tIns="57150" rIns="114300" bIns="571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50"/>
              </a:p>
            </p:txBody>
          </p:sp>
          <p:sp>
            <p:nvSpPr>
              <p:cNvPr id="193" name="Freeform 11">
                <a:extLst>
                  <a:ext uri="{FF2B5EF4-FFF2-40B4-BE49-F238E27FC236}">
                    <a16:creationId xmlns:a16="http://schemas.microsoft.com/office/drawing/2014/main" id="{F3C2E912-5D73-432A-A3B1-336D843C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28713" y="3757613"/>
                <a:ext cx="574675" cy="268288"/>
              </a:xfrm>
              <a:custGeom>
                <a:avLst/>
                <a:gdLst>
                  <a:gd name="T0" fmla="*/ 189 w 190"/>
                  <a:gd name="T1" fmla="*/ 31 h 89"/>
                  <a:gd name="T2" fmla="*/ 153 w 190"/>
                  <a:gd name="T3" fmla="*/ 20 h 89"/>
                  <a:gd name="T4" fmla="*/ 123 w 190"/>
                  <a:gd name="T5" fmla="*/ 30 h 89"/>
                  <a:gd name="T6" fmla="*/ 124 w 190"/>
                  <a:gd name="T7" fmla="*/ 35 h 89"/>
                  <a:gd name="T8" fmla="*/ 118 w 190"/>
                  <a:gd name="T9" fmla="*/ 52 h 89"/>
                  <a:gd name="T10" fmla="*/ 100 w 190"/>
                  <a:gd name="T11" fmla="*/ 60 h 89"/>
                  <a:gd name="T12" fmla="*/ 45 w 190"/>
                  <a:gd name="T13" fmla="*/ 60 h 89"/>
                  <a:gd name="T14" fmla="*/ 40 w 190"/>
                  <a:gd name="T15" fmla="*/ 55 h 89"/>
                  <a:gd name="T16" fmla="*/ 45 w 190"/>
                  <a:gd name="T17" fmla="*/ 50 h 89"/>
                  <a:gd name="T18" fmla="*/ 100 w 190"/>
                  <a:gd name="T19" fmla="*/ 50 h 89"/>
                  <a:gd name="T20" fmla="*/ 110 w 190"/>
                  <a:gd name="T21" fmla="*/ 45 h 89"/>
                  <a:gd name="T22" fmla="*/ 114 w 190"/>
                  <a:gd name="T23" fmla="*/ 35 h 89"/>
                  <a:gd name="T24" fmla="*/ 100 w 190"/>
                  <a:gd name="T25" fmla="*/ 20 h 89"/>
                  <a:gd name="T26" fmla="*/ 72 w 190"/>
                  <a:gd name="T27" fmla="*/ 20 h 89"/>
                  <a:gd name="T28" fmla="*/ 70 w 190"/>
                  <a:gd name="T29" fmla="*/ 20 h 89"/>
                  <a:gd name="T30" fmla="*/ 66 w 190"/>
                  <a:gd name="T31" fmla="*/ 18 h 89"/>
                  <a:gd name="T32" fmla="*/ 25 w 190"/>
                  <a:gd name="T33" fmla="*/ 0 h 89"/>
                  <a:gd name="T34" fmla="*/ 5 w 190"/>
                  <a:gd name="T35" fmla="*/ 0 h 89"/>
                  <a:gd name="T36" fmla="*/ 0 w 190"/>
                  <a:gd name="T37" fmla="*/ 5 h 89"/>
                  <a:gd name="T38" fmla="*/ 0 w 190"/>
                  <a:gd name="T39" fmla="*/ 60 h 89"/>
                  <a:gd name="T40" fmla="*/ 3 w 190"/>
                  <a:gd name="T41" fmla="*/ 65 h 89"/>
                  <a:gd name="T42" fmla="*/ 42 w 190"/>
                  <a:gd name="T43" fmla="*/ 78 h 89"/>
                  <a:gd name="T44" fmla="*/ 83 w 190"/>
                  <a:gd name="T45" fmla="*/ 89 h 89"/>
                  <a:gd name="T46" fmla="*/ 128 w 190"/>
                  <a:gd name="T47" fmla="*/ 71 h 89"/>
                  <a:gd name="T48" fmla="*/ 187 w 190"/>
                  <a:gd name="T49" fmla="*/ 39 h 89"/>
                  <a:gd name="T50" fmla="*/ 190 w 190"/>
                  <a:gd name="T51" fmla="*/ 36 h 89"/>
                  <a:gd name="T52" fmla="*/ 189 w 190"/>
                  <a:gd name="T5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0" h="89">
                    <a:moveTo>
                      <a:pt x="189" y="31"/>
                    </a:moveTo>
                    <a:cubicBezTo>
                      <a:pt x="177" y="20"/>
                      <a:pt x="167" y="16"/>
                      <a:pt x="153" y="2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4" y="32"/>
                      <a:pt x="124" y="33"/>
                      <a:pt x="124" y="35"/>
                    </a:cubicBezTo>
                    <a:cubicBezTo>
                      <a:pt x="124" y="41"/>
                      <a:pt x="122" y="47"/>
                      <a:pt x="118" y="52"/>
                    </a:cubicBezTo>
                    <a:cubicBezTo>
                      <a:pt x="113" y="57"/>
                      <a:pt x="107" y="60"/>
                      <a:pt x="100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2" y="60"/>
                      <a:pt x="40" y="58"/>
                      <a:pt x="40" y="55"/>
                    </a:cubicBezTo>
                    <a:cubicBezTo>
                      <a:pt x="40" y="52"/>
                      <a:pt x="42" y="50"/>
                      <a:pt x="45" y="50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4" y="50"/>
                      <a:pt x="108" y="48"/>
                      <a:pt x="110" y="45"/>
                    </a:cubicBezTo>
                    <a:cubicBezTo>
                      <a:pt x="112" y="43"/>
                      <a:pt x="114" y="39"/>
                      <a:pt x="114" y="35"/>
                    </a:cubicBezTo>
                    <a:cubicBezTo>
                      <a:pt x="114" y="29"/>
                      <a:pt x="111" y="20"/>
                      <a:pt x="100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9" y="20"/>
                      <a:pt x="67" y="19"/>
                      <a:pt x="66" y="18"/>
                    </a:cubicBezTo>
                    <a:cubicBezTo>
                      <a:pt x="61" y="13"/>
                      <a:pt x="46" y="0"/>
                      <a:pt x="2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1" y="64"/>
                      <a:pt x="3" y="65"/>
                    </a:cubicBezTo>
                    <a:cubicBezTo>
                      <a:pt x="19" y="70"/>
                      <a:pt x="32" y="74"/>
                      <a:pt x="42" y="78"/>
                    </a:cubicBezTo>
                    <a:cubicBezTo>
                      <a:pt x="62" y="85"/>
                      <a:pt x="73" y="89"/>
                      <a:pt x="83" y="89"/>
                    </a:cubicBezTo>
                    <a:cubicBezTo>
                      <a:pt x="95" y="89"/>
                      <a:pt x="106" y="84"/>
                      <a:pt x="128" y="71"/>
                    </a:cubicBezTo>
                    <a:cubicBezTo>
                      <a:pt x="141" y="63"/>
                      <a:pt x="160" y="53"/>
                      <a:pt x="187" y="39"/>
                    </a:cubicBezTo>
                    <a:cubicBezTo>
                      <a:pt x="189" y="39"/>
                      <a:pt x="190" y="37"/>
                      <a:pt x="190" y="36"/>
                    </a:cubicBezTo>
                    <a:cubicBezTo>
                      <a:pt x="190" y="34"/>
                      <a:pt x="190" y="32"/>
                      <a:pt x="18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4300" tIns="57150" rIns="114300" bIns="5715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250"/>
              </a:p>
            </p:txBody>
          </p:sp>
        </p:grp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A6C5A32F-6367-47A2-8546-03A7D524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1901" y="6113285"/>
              <a:ext cx="39799" cy="89547"/>
            </a:xfrm>
            <a:custGeom>
              <a:avLst/>
              <a:gdLst>
                <a:gd name="T0" fmla="*/ 35 w 40"/>
                <a:gd name="T1" fmla="*/ 0 h 90"/>
                <a:gd name="T2" fmla="*/ 5 w 40"/>
                <a:gd name="T3" fmla="*/ 0 h 90"/>
                <a:gd name="T4" fmla="*/ 0 w 40"/>
                <a:gd name="T5" fmla="*/ 5 h 90"/>
                <a:gd name="T6" fmla="*/ 0 w 40"/>
                <a:gd name="T7" fmla="*/ 85 h 90"/>
                <a:gd name="T8" fmla="*/ 5 w 40"/>
                <a:gd name="T9" fmla="*/ 90 h 90"/>
                <a:gd name="T10" fmla="*/ 35 w 40"/>
                <a:gd name="T11" fmla="*/ 90 h 90"/>
                <a:gd name="T12" fmla="*/ 40 w 40"/>
                <a:gd name="T13" fmla="*/ 85 h 90"/>
                <a:gd name="T14" fmla="*/ 40 w 40"/>
                <a:gd name="T15" fmla="*/ 5 h 90"/>
                <a:gd name="T16" fmla="*/ 35 w 40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90">
                  <a:moveTo>
                    <a:pt x="3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8"/>
                    <a:pt x="2" y="90"/>
                    <a:pt x="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8" y="90"/>
                    <a:pt x="40" y="88"/>
                    <a:pt x="40" y="8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2"/>
                    <a:pt x="38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14300" tIns="57150" rIns="114300" bIns="57150" numCol="1" anchor="t" anchorCtr="0" compatLnSpc="1">
              <a:prstTxWarp prst="textNoShape">
                <a:avLst/>
              </a:prstTxWarp>
            </a:bodyPr>
            <a:lstStyle/>
            <a:p>
              <a:endParaRPr lang="en-US" sz="2250"/>
            </a:p>
          </p:txBody>
        </p:sp>
      </p:grpSp>
      <p:pic>
        <p:nvPicPr>
          <p:cNvPr id="5" name="Graphic 4" descr="Latte Cup with solid fill">
            <a:extLst>
              <a:ext uri="{FF2B5EF4-FFF2-40B4-BE49-F238E27FC236}">
                <a16:creationId xmlns:a16="http://schemas.microsoft.com/office/drawing/2014/main" id="{76FF0FFC-8271-C77D-D915-098957DE3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743" y="7351184"/>
            <a:ext cx="728011" cy="728011"/>
          </a:xfrm>
          <a:prstGeom prst="rect">
            <a:avLst/>
          </a:prstGeom>
        </p:spPr>
      </p:pic>
      <p:pic>
        <p:nvPicPr>
          <p:cNvPr id="7" name="Graphic 6" descr="Restaurant with solid fill">
            <a:extLst>
              <a:ext uri="{FF2B5EF4-FFF2-40B4-BE49-F238E27FC236}">
                <a16:creationId xmlns:a16="http://schemas.microsoft.com/office/drawing/2014/main" id="{475748E6-6DCC-9B6F-B38C-44F34AE4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2567" y="7334128"/>
            <a:ext cx="762122" cy="762122"/>
          </a:xfrm>
          <a:prstGeom prst="rect">
            <a:avLst/>
          </a:prstGeom>
        </p:spPr>
      </p:pic>
      <p:pic>
        <p:nvPicPr>
          <p:cNvPr id="10" name="Graphic 9" descr="Clipboard Mixed with solid fill">
            <a:extLst>
              <a:ext uri="{FF2B5EF4-FFF2-40B4-BE49-F238E27FC236}">
                <a16:creationId xmlns:a16="http://schemas.microsoft.com/office/drawing/2014/main" id="{F7FD7F9D-3D64-D810-7793-A3D29E921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49140" y="6237058"/>
            <a:ext cx="728949" cy="728949"/>
          </a:xfrm>
          <a:prstGeom prst="rect">
            <a:avLst/>
          </a:prstGeom>
        </p:spPr>
      </p:pic>
      <p:pic>
        <p:nvPicPr>
          <p:cNvPr id="12" name="Graphic 11" descr="Thumbs up sign with solid fill">
            <a:extLst>
              <a:ext uri="{FF2B5EF4-FFF2-40B4-BE49-F238E27FC236}">
                <a16:creationId xmlns:a16="http://schemas.microsoft.com/office/drawing/2014/main" id="{94A4DE0B-5C44-D810-D1A5-31E7B471D9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38139" y="7371547"/>
            <a:ext cx="687285" cy="687285"/>
          </a:xfrm>
          <a:prstGeom prst="rect">
            <a:avLst/>
          </a:prstGeom>
        </p:spPr>
      </p:pic>
      <p:pic>
        <p:nvPicPr>
          <p:cNvPr id="14" name="Graphic 13" descr="Traffic light with solid fill">
            <a:extLst>
              <a:ext uri="{FF2B5EF4-FFF2-40B4-BE49-F238E27FC236}">
                <a16:creationId xmlns:a16="http://schemas.microsoft.com/office/drawing/2014/main" id="{F31F436D-FD27-F789-8AD4-4BE33AE00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32824" y="6245449"/>
            <a:ext cx="712166" cy="712166"/>
          </a:xfrm>
          <a:prstGeom prst="rect">
            <a:avLst/>
          </a:prstGeom>
        </p:spPr>
      </p:pic>
      <p:pic>
        <p:nvPicPr>
          <p:cNvPr id="17" name="Graphic 16" descr="Map with pin with solid fill">
            <a:extLst>
              <a:ext uri="{FF2B5EF4-FFF2-40B4-BE49-F238E27FC236}">
                <a16:creationId xmlns:a16="http://schemas.microsoft.com/office/drawing/2014/main" id="{EA71B497-B5BE-54C2-DC62-D2C2F8DBFF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3528" y="6218561"/>
            <a:ext cx="765943" cy="7659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F27719B-514E-FCA3-FAAF-8E1F8D2D35BC}"/>
              </a:ext>
            </a:extLst>
          </p:cNvPr>
          <p:cNvSpPr/>
          <p:nvPr/>
        </p:nvSpPr>
        <p:spPr>
          <a:xfrm>
            <a:off x="228600" y="331217"/>
            <a:ext cx="17602200" cy="40550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78796752-619F-2099-AF89-0CBAB3C0B0F7}"/>
              </a:ext>
            </a:extLst>
          </p:cNvPr>
          <p:cNvSpPr/>
          <p:nvPr/>
        </p:nvSpPr>
        <p:spPr>
          <a:xfrm>
            <a:off x="354465" y="4039036"/>
            <a:ext cx="4799564" cy="1207596"/>
          </a:xfrm>
          <a:prstGeom prst="wedgeRect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800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4 Analysis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B0771-2167-458B-6F74-6929091A7892}"/>
              </a:ext>
            </a:extLst>
          </p:cNvPr>
          <p:cNvCxnSpPr/>
          <p:nvPr/>
        </p:nvCxnSpPr>
        <p:spPr>
          <a:xfrm>
            <a:off x="10916653" y="1522761"/>
            <a:ext cx="0" cy="807849"/>
          </a:xfrm>
          <a:prstGeom prst="line">
            <a:avLst/>
          </a:prstGeom>
          <a:ln w="19050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8932E9C-BF90-5E30-BCE5-9E7F905FA96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3925"/>
          <a:stretch/>
        </p:blipFill>
        <p:spPr>
          <a:xfrm>
            <a:off x="5426169" y="424124"/>
            <a:ext cx="7655719" cy="450580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B24290D-CF90-18F3-E0F7-0843EA07FF94}"/>
              </a:ext>
            </a:extLst>
          </p:cNvPr>
          <p:cNvSpPr/>
          <p:nvPr/>
        </p:nvSpPr>
        <p:spPr>
          <a:xfrm>
            <a:off x="11304143" y="2713399"/>
            <a:ext cx="4316857" cy="1068513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Name : The Meat &amp; Wine Co Southbank</a:t>
            </a:r>
          </a:p>
          <a:p>
            <a:pPr algn="ctr"/>
            <a:r>
              <a:rPr lang="en-AU" sz="2000" dirty="0"/>
              <a:t>Address: 3 Queens Bridge St, Southbank VIC 3006, Australia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2C556F0-F29D-5EFD-95D8-B5F8D7D71805}"/>
              </a:ext>
            </a:extLst>
          </p:cNvPr>
          <p:cNvSpPr/>
          <p:nvPr/>
        </p:nvSpPr>
        <p:spPr>
          <a:xfrm>
            <a:off x="11763926" y="1186172"/>
            <a:ext cx="4316857" cy="1068513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Name : Taxi Kitchen</a:t>
            </a:r>
          </a:p>
          <a:p>
            <a:pPr algn="ctr"/>
            <a:r>
              <a:rPr lang="en-AU" sz="2000" dirty="0"/>
              <a:t>Address: Flinders Street &amp; Swanston St, Melbourne VIC 3000, Australia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775FE-8055-77E5-32FA-93D386E8C1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6865" y="552450"/>
            <a:ext cx="4674735" cy="323620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5CF28B-F431-E65E-4934-003F4E4F6F68}"/>
              </a:ext>
            </a:extLst>
          </p:cNvPr>
          <p:cNvCxnSpPr>
            <a:cxnSpLocks/>
          </p:cNvCxnSpPr>
          <p:nvPr/>
        </p:nvCxnSpPr>
        <p:spPr>
          <a:xfrm>
            <a:off x="7875852" y="3592016"/>
            <a:ext cx="3428291" cy="0"/>
          </a:xfrm>
          <a:prstGeom prst="line">
            <a:avLst/>
          </a:prstGeom>
          <a:ln w="19050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38C83A-8F2C-FE8E-E39F-48F7C34C83FC}"/>
              </a:ext>
            </a:extLst>
          </p:cNvPr>
          <p:cNvCxnSpPr>
            <a:cxnSpLocks/>
          </p:cNvCxnSpPr>
          <p:nvPr/>
        </p:nvCxnSpPr>
        <p:spPr>
          <a:xfrm>
            <a:off x="10820400" y="1522761"/>
            <a:ext cx="943526" cy="0"/>
          </a:xfrm>
          <a:prstGeom prst="line">
            <a:avLst/>
          </a:prstGeom>
          <a:ln w="28575">
            <a:solidFill>
              <a:srgbClr val="EEA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43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073150" y="157138"/>
            <a:ext cx="1675765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Exploration: </a:t>
            </a:r>
            <a:r>
              <a:rPr lang="en-US" sz="2400" dirty="0">
                <a:latin typeface="Norwester"/>
              </a:rPr>
              <a:t>Bureau of Meteorology (BOM)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935309"/>
              </p:ext>
            </p:extLst>
          </p:nvPr>
        </p:nvGraphicFramePr>
        <p:xfrm>
          <a:off x="1066802" y="857250"/>
          <a:ext cx="16001999" cy="575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0" dirty="0" err="1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0" dirty="0" err="1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0" dirty="0">
                        <a:solidFill>
                          <a:srgbClr val="1D8C9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coordinate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10 location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23900"/>
              </p:ext>
            </p:extLst>
          </p:nvPr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685800" y="465996"/>
            <a:ext cx="1685922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Foot Traffic by day of the year &amp; Foot Traffic vs weather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83618901"/>
                  </p:ext>
                </p:extLst>
              </p:nvPr>
            </p:nvGraphicFramePr>
            <p:xfrm>
              <a:off x="10054861" y="1548956"/>
              <a:ext cx="3508739" cy="38450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Chart 3">
                <a:extLst>
                  <a:ext uri="{FF2B5EF4-FFF2-40B4-BE49-F238E27FC236}">
                    <a16:creationId xmlns:a16="http://schemas.microsoft.com/office/drawing/2014/main" id="{A4D53FF6-D5B1-912B-AFAB-85A7C8659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4861" y="1548956"/>
                <a:ext cx="3508739" cy="3845099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1C6A01-406B-0AE0-AAC3-E0E36E419AEB}"/>
              </a:ext>
            </a:extLst>
          </p:cNvPr>
          <p:cNvCxnSpPr/>
          <p:nvPr/>
        </p:nvCxnSpPr>
        <p:spPr>
          <a:xfrm>
            <a:off x="9144000" y="2005997"/>
            <a:ext cx="0" cy="396044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D71D0-022F-24EC-BF84-44C47A987A6D}"/>
              </a:ext>
            </a:extLst>
          </p:cNvPr>
          <p:cNvCxnSpPr/>
          <p:nvPr/>
        </p:nvCxnSpPr>
        <p:spPr>
          <a:xfrm>
            <a:off x="2423254" y="5966437"/>
            <a:ext cx="13441493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A32F349F-5796-499F-92D5-F16CA2EE0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59000" y="6422021"/>
            <a:ext cx="914400" cy="914400"/>
          </a:xfrm>
          <a:prstGeom prst="rect">
            <a:avLst/>
          </a:prstGeom>
        </p:spPr>
      </p:pic>
      <p:pic>
        <p:nvPicPr>
          <p:cNvPr id="39" name="Graphic 38" descr="Family with two children with solid fill">
            <a:extLst>
              <a:ext uri="{FF2B5EF4-FFF2-40B4-BE49-F238E27FC236}">
                <a16:creationId xmlns:a16="http://schemas.microsoft.com/office/drawing/2014/main" id="{BA3B35BA-E7B2-78C6-58F3-8BA25760F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56902" y="6115051"/>
            <a:ext cx="900698" cy="900698"/>
          </a:xfrm>
          <a:prstGeom prst="rect">
            <a:avLst/>
          </a:prstGeom>
        </p:spPr>
      </p:pic>
      <p:sp>
        <p:nvSpPr>
          <p:cNvPr id="26" name="Rectangle: Single Corner Rounded 25">
            <a:extLst>
              <a:ext uri="{FF2B5EF4-FFF2-40B4-BE49-F238E27FC236}">
                <a16:creationId xmlns:a16="http://schemas.microsoft.com/office/drawing/2014/main" id="{8DB4C2EB-DDA5-1977-57D0-2210FB7D1FE9}"/>
              </a:ext>
            </a:extLst>
          </p:cNvPr>
          <p:cNvSpPr/>
          <p:nvPr/>
        </p:nvSpPr>
        <p:spPr>
          <a:xfrm>
            <a:off x="1806628" y="1466850"/>
            <a:ext cx="15109772" cy="5869571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C137BA5-FC5F-B031-054E-617740401E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1681504"/>
            <a:ext cx="6630815" cy="397634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B83C071-B4AD-7256-E859-D974BDAF7D0C}"/>
              </a:ext>
            </a:extLst>
          </p:cNvPr>
          <p:cNvSpPr txBox="1"/>
          <p:nvPr/>
        </p:nvSpPr>
        <p:spPr>
          <a:xfrm rot="10800000" flipH="1" flipV="1">
            <a:off x="2251805" y="5653203"/>
            <a:ext cx="6739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</a:rPr>
              <a:t>Considering 2019 to be an ideal year since there was no lockdown or COVID. The scatterplot shows weak correlation between </a:t>
            </a:r>
            <a:r>
              <a:rPr lang="en-GB" sz="2400" dirty="0" err="1">
                <a:solidFill>
                  <a:schemeClr val="bg1"/>
                </a:solidFill>
              </a:rPr>
              <a:t>avg</a:t>
            </a:r>
            <a:r>
              <a:rPr lang="en-GB" sz="2400" dirty="0">
                <a:solidFill>
                  <a:schemeClr val="bg1"/>
                </a:solidFill>
              </a:rPr>
              <a:t> foot traffic and max temp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309B40-5CE0-335E-CBCD-1FE349C01A34}"/>
              </a:ext>
            </a:extLst>
          </p:cNvPr>
          <p:cNvSpPr txBox="1"/>
          <p:nvPr/>
        </p:nvSpPr>
        <p:spPr>
          <a:xfrm rot="10800000" flipH="1" flipV="1">
            <a:off x="9361514" y="5856186"/>
            <a:ext cx="70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</a:rPr>
              <a:t>The scatterplot also shows a weak correlation between temperatures and foot traffic 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5EB11A5-EC1C-D94E-917E-1D52F3BB21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1338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3566B5D-386C-F04C-8FA6-5E81DBDE0B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4286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E4700271-EE84-9A43-9C2D-D3ECF0B17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4438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666841-7D7B-C844-B563-B356966014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83" y="1658510"/>
            <a:ext cx="6516000" cy="39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3D194D4-762E-C14E-9AE1-27B65DBC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BA7F36-88FB-9741-9F2A-EDDD5C154CDE}"/>
              </a:ext>
            </a:extLst>
          </p:cNvPr>
          <p:cNvSpPr/>
          <p:nvPr/>
        </p:nvSpPr>
        <p:spPr>
          <a:xfrm>
            <a:off x="-228600" y="-9979"/>
            <a:ext cx="6858000" cy="8632875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5364CB4-BFD4-FD49-B354-4AF733C64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3" b="4682"/>
          <a:stretch/>
        </p:blipFill>
        <p:spPr>
          <a:xfrm>
            <a:off x="0" y="323850"/>
            <a:ext cx="6438179" cy="4686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D35B8-2FF9-9B43-8CFC-E2613ED6E53D}"/>
              </a:ext>
            </a:extLst>
          </p:cNvPr>
          <p:cNvSpPr txBox="1"/>
          <p:nvPr/>
        </p:nvSpPr>
        <p:spPr>
          <a:xfrm rot="10800000" flipH="1" flipV="1">
            <a:off x="6858000" y="1236003"/>
            <a:ext cx="104394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AU" sz="2800" b="1" dirty="0">
                <a:solidFill>
                  <a:srgbClr val="1D8C96"/>
                </a:solidFill>
              </a:rPr>
              <a:t>Lack of complete foot traffic data for 2022 solution as June data is not yet available.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AU" sz="2800" dirty="0">
              <a:solidFill>
                <a:srgbClr val="1D8C96"/>
              </a:solidFill>
            </a:endParaRPr>
          </a:p>
          <a:p>
            <a:pPr lvl="1"/>
            <a:r>
              <a:rPr lang="en-AU" sz="2800" dirty="0">
                <a:solidFill>
                  <a:srgbClr val="1D8C96"/>
                </a:solidFill>
              </a:rPr>
              <a:t>	Mitigation:  calculated hourly counts by averaging the values to 	get a clear representation of the data instead of using the sum</a:t>
            </a:r>
          </a:p>
          <a:p>
            <a:endParaRPr lang="en-AU" sz="2800" dirty="0">
              <a:solidFill>
                <a:srgbClr val="1D8C9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AU" sz="2800" b="1" dirty="0">
                <a:solidFill>
                  <a:srgbClr val="1D8C96"/>
                </a:solidFill>
              </a:rPr>
              <a:t>Missing data on some sensor locations.</a:t>
            </a:r>
          </a:p>
          <a:p>
            <a:endParaRPr lang="en-AU" sz="2800" dirty="0">
              <a:solidFill>
                <a:srgbClr val="1D8C96"/>
              </a:solidFill>
            </a:endParaRPr>
          </a:p>
          <a:p>
            <a:r>
              <a:rPr lang="en-AU" sz="2800" dirty="0">
                <a:solidFill>
                  <a:srgbClr val="1D8C96"/>
                </a:solidFill>
              </a:rPr>
              <a:t>        	Mitigation: dropped the missing values during the data  	cleaning process </a:t>
            </a:r>
          </a:p>
          <a:p>
            <a:endParaRPr lang="en-AU" sz="2800" b="1" dirty="0">
              <a:solidFill>
                <a:srgbClr val="1D8C96"/>
              </a:solidFill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AU" sz="2800" b="1" dirty="0">
                <a:solidFill>
                  <a:srgbClr val="1D8C96"/>
                </a:solidFill>
              </a:rPr>
              <a:t>openweather API required subscription and payment for historical data solution.</a:t>
            </a:r>
          </a:p>
          <a:p>
            <a:endParaRPr lang="en-AU" sz="2800" dirty="0">
              <a:solidFill>
                <a:srgbClr val="1D8C96"/>
              </a:solidFill>
            </a:endParaRPr>
          </a:p>
          <a:p>
            <a:r>
              <a:rPr lang="en-AU" sz="2800" dirty="0">
                <a:solidFill>
                  <a:srgbClr val="1D8C96"/>
                </a:solidFill>
              </a:rPr>
              <a:t>	Mitigation: went with an alternative meteorological data 	open-source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70C98-E152-7846-A20F-95A6736A418D}"/>
              </a:ext>
            </a:extLst>
          </p:cNvPr>
          <p:cNvSpPr txBox="1"/>
          <p:nvPr/>
        </p:nvSpPr>
        <p:spPr>
          <a:xfrm>
            <a:off x="6857999" y="-97333"/>
            <a:ext cx="9260114" cy="97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Challenges …</a:t>
            </a:r>
          </a:p>
        </p:txBody>
      </p:sp>
    </p:spTree>
    <p:extLst>
      <p:ext uri="{BB962C8B-B14F-4D97-AF65-F5344CB8AC3E}">
        <p14:creationId xmlns:p14="http://schemas.microsoft.com/office/powerpoint/2010/main" val="410018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8A081431-AEEE-0647-B332-E5A3515F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1552" y="10024"/>
            <a:ext cx="18359551" cy="8572500"/>
          </a:xfrm>
          <a:prstGeom prst="rect">
            <a:avLst/>
          </a:prstGeom>
        </p:spPr>
      </p:pic>
      <p:sp>
        <p:nvSpPr>
          <p:cNvPr id="27" name="AutoShape 2">
            <a:extLst>
              <a:ext uri="{FF2B5EF4-FFF2-40B4-BE49-F238E27FC236}">
                <a16:creationId xmlns:a16="http://schemas.microsoft.com/office/drawing/2014/main" id="{00263724-9E25-0846-A077-933F0D2EE297}"/>
              </a:ext>
            </a:extLst>
          </p:cNvPr>
          <p:cNvSpPr/>
          <p:nvPr/>
        </p:nvSpPr>
        <p:spPr>
          <a:xfrm rot="-798">
            <a:off x="9035204" y="7675361"/>
            <a:ext cx="6871545" cy="2167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300B3851-14F6-1A4C-8F02-5967A244006F}"/>
              </a:ext>
            </a:extLst>
          </p:cNvPr>
          <p:cNvSpPr txBox="1"/>
          <p:nvPr/>
        </p:nvSpPr>
        <p:spPr>
          <a:xfrm>
            <a:off x="14209135" y="7442199"/>
            <a:ext cx="1602365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2A510307-98F9-BA42-AF27-D7AF759E8841}"/>
              </a:ext>
            </a:extLst>
          </p:cNvPr>
          <p:cNvSpPr txBox="1"/>
          <p:nvPr/>
        </p:nvSpPr>
        <p:spPr>
          <a:xfrm>
            <a:off x="2468384" y="7442199"/>
            <a:ext cx="2082505" cy="166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0" name="AutoShape 3">
            <a:extLst>
              <a:ext uri="{FF2B5EF4-FFF2-40B4-BE49-F238E27FC236}">
                <a16:creationId xmlns:a16="http://schemas.microsoft.com/office/drawing/2014/main" id="{971E4F8B-C022-C641-A2E5-87F72C61F761}"/>
              </a:ext>
            </a:extLst>
          </p:cNvPr>
          <p:cNvSpPr/>
          <p:nvPr/>
        </p:nvSpPr>
        <p:spPr>
          <a:xfrm rot="-798">
            <a:off x="9035209" y="605154"/>
            <a:ext cx="8033193" cy="69449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9477AFE6-6F10-C048-92EC-018794C74848}"/>
              </a:ext>
            </a:extLst>
          </p:cNvPr>
          <p:cNvSpPr txBox="1"/>
          <p:nvPr/>
        </p:nvSpPr>
        <p:spPr>
          <a:xfrm>
            <a:off x="2055093" y="746894"/>
            <a:ext cx="16925184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In summary…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4B5127-B495-1E4E-95CA-A538E3C1258B}"/>
              </a:ext>
            </a:extLst>
          </p:cNvPr>
          <p:cNvSpPr/>
          <p:nvPr/>
        </p:nvSpPr>
        <p:spPr>
          <a:xfrm>
            <a:off x="-71552" y="-60376"/>
            <a:ext cx="8910752" cy="8632875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7">
            <a:extLst>
              <a:ext uri="{FF2B5EF4-FFF2-40B4-BE49-F238E27FC236}">
                <a16:creationId xmlns:a16="http://schemas.microsoft.com/office/drawing/2014/main" id="{62B0BBAD-660D-0EA9-6284-6AB56CF35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7095" t="18274" r="35632" b="21475"/>
          <a:stretch/>
        </p:blipFill>
        <p:spPr>
          <a:xfrm>
            <a:off x="181510" y="83423"/>
            <a:ext cx="8429090" cy="5205254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-744780" y="5543320"/>
            <a:ext cx="5459760" cy="32407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Melbourne </a:t>
            </a:r>
          </a:p>
          <a:p>
            <a:pPr marL="0" indent="0" algn="r">
              <a:buNone/>
            </a:pPr>
            <a:r>
              <a:rPr lang="en-US" sz="7200" dirty="0">
                <a:solidFill>
                  <a:schemeClr val="bg1"/>
                </a:solidFill>
                <a:latin typeface="Norwester"/>
              </a:rPr>
              <a:t>Footprints</a:t>
            </a:r>
          </a:p>
          <a:p>
            <a:pPr marL="0" indent="0" algn="r">
              <a:buNone/>
            </a:pPr>
            <a:endParaRPr lang="en-US" altLang="ko-KR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C67661DB-D93B-41A8-8406-5BA9FB46F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119" y="1899318"/>
            <a:ext cx="559008" cy="559008"/>
          </a:xfrm>
          <a:prstGeom prst="rect">
            <a:avLst/>
          </a:prstGeom>
        </p:spPr>
      </p:pic>
      <p:pic>
        <p:nvPicPr>
          <p:cNvPr id="14" name="Graphic 13" descr="Group of women with solid fill">
            <a:extLst>
              <a:ext uri="{FF2B5EF4-FFF2-40B4-BE49-F238E27FC236}">
                <a16:creationId xmlns:a16="http://schemas.microsoft.com/office/drawing/2014/main" id="{8E695AA4-ECAC-0135-E41E-529B5079D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7379" y="1768711"/>
            <a:ext cx="559008" cy="559008"/>
          </a:xfrm>
          <a:prstGeom prst="rect">
            <a:avLst/>
          </a:prstGeom>
        </p:spPr>
      </p:pic>
      <p:pic>
        <p:nvPicPr>
          <p:cNvPr id="16" name="Graphic 15" descr="Group of women with solid fill">
            <a:extLst>
              <a:ext uri="{FF2B5EF4-FFF2-40B4-BE49-F238E27FC236}">
                <a16:creationId xmlns:a16="http://schemas.microsoft.com/office/drawing/2014/main" id="{D9D8F80C-9359-755E-ACC9-994F1445A8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4213" y="1430851"/>
            <a:ext cx="559008" cy="559008"/>
          </a:xfrm>
          <a:prstGeom prst="rect">
            <a:avLst/>
          </a:prstGeom>
        </p:spPr>
      </p:pic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35C810A3-3CF3-2A9D-025D-F79091CA1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224" y="1138072"/>
            <a:ext cx="559008" cy="559008"/>
          </a:xfrm>
          <a:prstGeom prst="rect">
            <a:avLst/>
          </a:prstGeom>
        </p:spPr>
      </p:pic>
      <p:pic>
        <p:nvPicPr>
          <p:cNvPr id="19" name="Graphic 18" descr="Group of women with solid fill">
            <a:extLst>
              <a:ext uri="{FF2B5EF4-FFF2-40B4-BE49-F238E27FC236}">
                <a16:creationId xmlns:a16="http://schemas.microsoft.com/office/drawing/2014/main" id="{104261DD-6A12-6CFA-1054-4846BA6361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4482" y="953662"/>
            <a:ext cx="559008" cy="559008"/>
          </a:xfrm>
          <a:prstGeom prst="rect">
            <a:avLst/>
          </a:prstGeom>
        </p:spPr>
      </p:pic>
      <p:pic>
        <p:nvPicPr>
          <p:cNvPr id="20" name="Graphic 19" descr="Group of women with solid fill">
            <a:extLst>
              <a:ext uri="{FF2B5EF4-FFF2-40B4-BE49-F238E27FC236}">
                <a16:creationId xmlns:a16="http://schemas.microsoft.com/office/drawing/2014/main" id="{1C6000CD-B546-6C96-802D-4472D7B418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5474" y="295017"/>
            <a:ext cx="559008" cy="559008"/>
          </a:xfrm>
          <a:prstGeom prst="rect">
            <a:avLst/>
          </a:prstGeom>
        </p:spPr>
      </p:pic>
      <p:pic>
        <p:nvPicPr>
          <p:cNvPr id="21" name="Graphic 20" descr="Group of women with solid fill">
            <a:extLst>
              <a:ext uri="{FF2B5EF4-FFF2-40B4-BE49-F238E27FC236}">
                <a16:creationId xmlns:a16="http://schemas.microsoft.com/office/drawing/2014/main" id="{71834EE5-09C2-B7A8-5251-637C4AD886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4980" y="535599"/>
            <a:ext cx="559008" cy="559008"/>
          </a:xfrm>
          <a:prstGeom prst="rect">
            <a:avLst/>
          </a:prstGeom>
        </p:spPr>
      </p:pic>
      <p:pic>
        <p:nvPicPr>
          <p:cNvPr id="22" name="Graphic 21" descr="Group of women with solid fill">
            <a:extLst>
              <a:ext uri="{FF2B5EF4-FFF2-40B4-BE49-F238E27FC236}">
                <a16:creationId xmlns:a16="http://schemas.microsoft.com/office/drawing/2014/main" id="{CD0F6971-64F9-A0C3-9966-C43908D80E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660" y="2178822"/>
            <a:ext cx="559008" cy="559008"/>
          </a:xfrm>
          <a:prstGeom prst="rect">
            <a:avLst/>
          </a:prstGeom>
        </p:spPr>
      </p:pic>
      <p:pic>
        <p:nvPicPr>
          <p:cNvPr id="24" name="Graphic 23" descr="Group of women with solid fill">
            <a:extLst>
              <a:ext uri="{FF2B5EF4-FFF2-40B4-BE49-F238E27FC236}">
                <a16:creationId xmlns:a16="http://schemas.microsoft.com/office/drawing/2014/main" id="{6926720C-C4E8-80A5-5F9D-47B5A6C03C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2856" y="1151347"/>
            <a:ext cx="559008" cy="559008"/>
          </a:xfrm>
          <a:prstGeom prst="rect">
            <a:avLst/>
          </a:prstGeom>
        </p:spPr>
      </p:pic>
      <p:pic>
        <p:nvPicPr>
          <p:cNvPr id="25" name="Graphic 24" descr="Group of women with solid fill">
            <a:extLst>
              <a:ext uri="{FF2B5EF4-FFF2-40B4-BE49-F238E27FC236}">
                <a16:creationId xmlns:a16="http://schemas.microsoft.com/office/drawing/2014/main" id="{F2F59FD0-DB5C-E83D-3E2E-DE9B9F0643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2224" y="4549803"/>
            <a:ext cx="559008" cy="5590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C93F4C-CB59-2046-AE4A-C1A6C85D72EB}"/>
              </a:ext>
            </a:extLst>
          </p:cNvPr>
          <p:cNvSpPr txBox="1"/>
          <p:nvPr/>
        </p:nvSpPr>
        <p:spPr>
          <a:xfrm rot="10800000" flipH="1" flipV="1">
            <a:off x="9035202" y="2154090"/>
            <a:ext cx="82421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1D8C96"/>
                </a:solidFill>
              </a:rPr>
              <a:t>Melbourne is recovering </a:t>
            </a:r>
          </a:p>
          <a:p>
            <a:endParaRPr lang="en-GB" sz="2800" dirty="0">
              <a:solidFill>
                <a:srgbClr val="1D8C9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1D8C96"/>
                </a:solidFill>
              </a:rPr>
              <a:t>There are opportunities for new businesses, investors need to understand how and when people move </a:t>
            </a:r>
          </a:p>
          <a:p>
            <a:endParaRPr lang="en-GB" sz="2800" dirty="0">
              <a:solidFill>
                <a:srgbClr val="1D8C96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rgbClr val="1D8C96"/>
                </a:solidFill>
              </a:rPr>
              <a:t>Melbournians are out and about rain, hail and shine!</a:t>
            </a:r>
          </a:p>
          <a:p>
            <a:endParaRPr lang="en-GB" dirty="0">
              <a:solidFill>
                <a:srgbClr val="1D8C96"/>
              </a:solidFill>
            </a:endParaRPr>
          </a:p>
          <a:p>
            <a:endParaRPr lang="en-AU" dirty="0">
              <a:solidFill>
                <a:srgbClr val="1D8C96"/>
              </a:solidFill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F57AABB-027C-DD46-8114-3D3C088CF9F2}"/>
              </a:ext>
            </a:extLst>
          </p:cNvPr>
          <p:cNvSpPr txBox="1"/>
          <p:nvPr/>
        </p:nvSpPr>
        <p:spPr>
          <a:xfrm>
            <a:off x="9124333" y="7427116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</p:spTree>
    <p:extLst>
      <p:ext uri="{BB962C8B-B14F-4D97-AF65-F5344CB8AC3E}">
        <p14:creationId xmlns:p14="http://schemas.microsoft.com/office/powerpoint/2010/main" val="109586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-101835" y="11855"/>
            <a:ext cx="18288000" cy="85725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98">
            <a:off x="5029205" y="7649692"/>
            <a:ext cx="10877541" cy="47804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798">
            <a:off x="5124455" y="801979"/>
            <a:ext cx="10877540" cy="56535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15379" y="9969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27 June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69289" y="908516"/>
            <a:ext cx="8460911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THANK YOU &amp; QUESTIONS OR COMMENTS?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8322" y="3341935"/>
            <a:ext cx="788627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>
                <a:solidFill>
                  <a:srgbClr val="1A2D3B"/>
                </a:solidFill>
                <a:latin typeface="Quicksand"/>
              </a:rPr>
              <a:t>…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0D8357D-E91A-4D78-980D-29F2115DEAF8}"/>
              </a:ext>
            </a:extLst>
          </p:cNvPr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3C35FF-07E1-CB44-B517-CBDED63C7D86}"/>
              </a:ext>
            </a:extLst>
          </p:cNvPr>
          <p:cNvSpPr/>
          <p:nvPr/>
        </p:nvSpPr>
        <p:spPr>
          <a:xfrm>
            <a:off x="-111976" y="-30188"/>
            <a:ext cx="4662866" cy="8632875"/>
          </a:xfrm>
          <a:prstGeom prst="rect">
            <a:avLst/>
          </a:prstGeom>
          <a:solidFill>
            <a:srgbClr val="24A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B7357F-8CB6-8C45-B6EF-20731F875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78" y="175732"/>
            <a:ext cx="4187122" cy="2484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4DD117-CA32-F24D-A471-11435B0E5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93" y="2835592"/>
            <a:ext cx="4203107" cy="2611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5D647-59AE-B541-9C24-01A9D24DBB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16"/>
          <a:stretch/>
        </p:blipFill>
        <p:spPr>
          <a:xfrm>
            <a:off x="140293" y="5622663"/>
            <a:ext cx="4152898" cy="2861782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DAEA6384-9B1B-964A-9E67-B2725C8B178F}"/>
              </a:ext>
            </a:extLst>
          </p:cNvPr>
          <p:cNvSpPr txBox="1"/>
          <p:nvPr/>
        </p:nvSpPr>
        <p:spPr>
          <a:xfrm>
            <a:off x="5067299" y="7404351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3970" y="-55713"/>
            <a:ext cx="18327411" cy="859097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0" y="7692084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54566" y="7402055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381250" y="7384284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860919" y="524128"/>
            <a:ext cx="7629793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Tools and Data sources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E5081-3C7D-CB5E-FD40-8A9289352A01}"/>
              </a:ext>
            </a:extLst>
          </p:cNvPr>
          <p:cNvSpPr/>
          <p:nvPr/>
        </p:nvSpPr>
        <p:spPr>
          <a:xfrm rot="5400000">
            <a:off x="8727568" y="2495185"/>
            <a:ext cx="2084120" cy="2052939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EED514-62DA-9DB8-AF24-BC51E794F698}"/>
              </a:ext>
            </a:extLst>
          </p:cNvPr>
          <p:cNvSpPr/>
          <p:nvPr/>
        </p:nvSpPr>
        <p:spPr>
          <a:xfrm rot="16200000">
            <a:off x="6667382" y="4525925"/>
            <a:ext cx="1815880" cy="2060501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9E8B38-9F32-C3CF-3358-FE6E16810568}"/>
              </a:ext>
            </a:extLst>
          </p:cNvPr>
          <p:cNvGrpSpPr/>
          <p:nvPr/>
        </p:nvGrpSpPr>
        <p:grpSpPr>
          <a:xfrm>
            <a:off x="1619547" y="3109020"/>
            <a:ext cx="5038808" cy="1406293"/>
            <a:chOff x="411251" y="3348421"/>
            <a:chExt cx="2452046" cy="212366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31C59B-027A-55BA-997C-CEE0950818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45F044-8846-2057-CC28-3F94F0D6FCC2}"/>
                </a:ext>
              </a:extLst>
            </p:cNvPr>
            <p:cNvSpPr txBox="1"/>
            <p:nvPr/>
          </p:nvSpPr>
          <p:spPr>
            <a:xfrm>
              <a:off x="411251" y="3348421"/>
              <a:ext cx="2321438" cy="2123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Data : API’s and CSV files</a:t>
              </a: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	Tools:  Python     </a:t>
              </a: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  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07E33-817A-495E-B06A-CFBA6510D382}"/>
              </a:ext>
            </a:extLst>
          </p:cNvPr>
          <p:cNvGrpSpPr/>
          <p:nvPr/>
        </p:nvGrpSpPr>
        <p:grpSpPr>
          <a:xfrm>
            <a:off x="-12178" y="5308611"/>
            <a:ext cx="6541042" cy="1951517"/>
            <a:chOff x="799722" y="3322585"/>
            <a:chExt cx="2104344" cy="11709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B86309-5A6A-0252-6500-D863DBFEF270}"/>
                </a:ext>
              </a:extLst>
            </p:cNvPr>
            <p:cNvSpPr txBox="1"/>
            <p:nvPr/>
          </p:nvSpPr>
          <p:spPr>
            <a:xfrm>
              <a:off x="1094790" y="3662498"/>
              <a:ext cx="1809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800" b="0" i="0" dirty="0">
                  <a:solidFill>
                    <a:srgbClr val="1D8C96"/>
                  </a:solidFill>
                  <a:effectLst/>
                  <a:latin typeface="arial" panose="020B0604020202020204" pitchFamily="34" charset="0"/>
                </a:rPr>
                <a:t>Real location and business onsite Information provided by google</a:t>
              </a:r>
              <a:endParaRPr lang="en-AU" sz="2800" dirty="0">
                <a:solidFill>
                  <a:srgbClr val="1D8C96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5B761-BBC6-5C38-8D6B-31DC6C5A5466}"/>
                </a:ext>
              </a:extLst>
            </p:cNvPr>
            <p:cNvSpPr txBox="1"/>
            <p:nvPr/>
          </p:nvSpPr>
          <p:spPr>
            <a:xfrm>
              <a:off x="799722" y="332258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Google (API)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6CA3BF8-185D-0A71-D11C-A0D099026E7B}"/>
              </a:ext>
            </a:extLst>
          </p:cNvPr>
          <p:cNvSpPr txBox="1"/>
          <p:nvPr/>
        </p:nvSpPr>
        <p:spPr>
          <a:xfrm>
            <a:off x="10953654" y="2840153"/>
            <a:ext cx="6601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</a:t>
            </a:r>
            <a:r>
              <a:rPr lang="en-GB" sz="2800" dirty="0">
                <a:solidFill>
                  <a:srgbClr val="1D8C96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counts from pedestrian sensor devices located across the city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F47C2B-B1CD-E644-FF87-012B8C6BDBE1}"/>
              </a:ext>
            </a:extLst>
          </p:cNvPr>
          <p:cNvSpPr txBox="1"/>
          <p:nvPr/>
        </p:nvSpPr>
        <p:spPr>
          <a:xfrm>
            <a:off x="10953654" y="2335943"/>
            <a:ext cx="6281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City of Melbourne (API)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930871-7C93-5145-A22F-E99C1AA302FC}"/>
              </a:ext>
            </a:extLst>
          </p:cNvPr>
          <p:cNvSpPr txBox="1"/>
          <p:nvPr/>
        </p:nvSpPr>
        <p:spPr>
          <a:xfrm>
            <a:off x="10883446" y="4737882"/>
            <a:ext cx="6884649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Australian Bureau of Meteorology (CSV)</a:t>
            </a:r>
          </a:p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	 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1D8B43-A4C3-9B47-8C86-448B7DD36DB9}"/>
              </a:ext>
            </a:extLst>
          </p:cNvPr>
          <p:cNvSpPr txBox="1"/>
          <p:nvPr/>
        </p:nvSpPr>
        <p:spPr>
          <a:xfrm>
            <a:off x="11094302" y="5349208"/>
            <a:ext cx="667379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readings of temperatures 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3B4738-C40C-1CB7-3868-9200D2D95C42}"/>
              </a:ext>
            </a:extLst>
          </p:cNvPr>
          <p:cNvSpPr txBox="1"/>
          <p:nvPr/>
        </p:nvSpPr>
        <p:spPr>
          <a:xfrm>
            <a:off x="2308349" y="4103345"/>
            <a:ext cx="402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D8C96"/>
                </a:solidFill>
                <a:cs typeface="Arial" pitchFamily="34" charset="0"/>
              </a:rPr>
              <a:t>JSON, Matplotlib, Pandas, NumPy etc.</a:t>
            </a:r>
            <a:endParaRPr lang="ko-KR" altLang="en-US" sz="2000" dirty="0">
              <a:solidFill>
                <a:srgbClr val="1D8C96"/>
              </a:solidFill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F1C8EF8-8B0C-E579-F47E-36126FB0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082" y="2754250"/>
            <a:ext cx="1473496" cy="148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71F9D-B2AB-0EBC-1EC7-6908FFCA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288" y="4878336"/>
            <a:ext cx="1423860" cy="1337327"/>
          </a:xfrm>
          <a:prstGeom prst="rect">
            <a:avLst/>
          </a:prstGeom>
        </p:spPr>
      </p:pic>
      <p:pic>
        <p:nvPicPr>
          <p:cNvPr id="1026" name="Picture 2" descr="Bureau of Meteorology | LinkedIn">
            <a:extLst>
              <a:ext uri="{FF2B5EF4-FFF2-40B4-BE49-F238E27FC236}">
                <a16:creationId xmlns:a16="http://schemas.microsoft.com/office/drawing/2014/main" id="{1A8F812D-A2D3-E143-9056-22FAF858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43" y="4737882"/>
            <a:ext cx="1458422" cy="1458422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DBE200B-A6E2-FC40-9369-0E0D0B7322AC}"/>
              </a:ext>
            </a:extLst>
          </p:cNvPr>
          <p:cNvSpPr txBox="1"/>
          <p:nvPr/>
        </p:nvSpPr>
        <p:spPr>
          <a:xfrm>
            <a:off x="-2133600" y="1480145"/>
            <a:ext cx="14696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xamine the </a:t>
            </a:r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trends in 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pedestrian numbers pre, during and post COVID     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97044-BE02-0C4F-8468-AB72BD5476AA}"/>
              </a:ext>
            </a:extLst>
          </p:cNvPr>
          <p:cNvGrpSpPr/>
          <p:nvPr/>
        </p:nvGrpSpPr>
        <p:grpSpPr>
          <a:xfrm>
            <a:off x="7182529" y="2923292"/>
            <a:ext cx="1485796" cy="1656860"/>
            <a:chOff x="7182529" y="2345450"/>
            <a:chExt cx="1485796" cy="16568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BF2003-85DC-3CFE-9DA8-67780A4E60BF}"/>
                </a:ext>
              </a:extLst>
            </p:cNvPr>
            <p:cNvGrpSpPr/>
            <p:nvPr/>
          </p:nvGrpSpPr>
          <p:grpSpPr>
            <a:xfrm>
              <a:off x="7264804" y="3184310"/>
              <a:ext cx="1337745" cy="818000"/>
              <a:chOff x="3601324" y="2129854"/>
              <a:chExt cx="802647" cy="6938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F1B5D-73E7-9FC7-0699-D96A190ED0D3}"/>
                  </a:ext>
                </a:extLst>
              </p:cNvPr>
              <p:cNvSpPr/>
              <p:nvPr/>
            </p:nvSpPr>
            <p:spPr>
              <a:xfrm>
                <a:off x="3601324" y="2129854"/>
                <a:ext cx="802647" cy="693824"/>
              </a:xfrm>
              <a:prstGeom prst="rect">
                <a:avLst/>
              </a:prstGeom>
              <a:solidFill>
                <a:srgbClr val="24A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859F63D3-27E9-FBEE-013E-7EA94BA13893}"/>
                  </a:ext>
                </a:extLst>
              </p:cNvPr>
              <p:cNvSpPr/>
              <p:nvPr/>
            </p:nvSpPr>
            <p:spPr>
              <a:xfrm rot="16200000">
                <a:off x="3743616" y="2148623"/>
                <a:ext cx="543823" cy="65628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B10D70-3F3B-821A-CC11-C4FB19144987}"/>
                </a:ext>
              </a:extLst>
            </p:cNvPr>
            <p:cNvSpPr/>
            <p:nvPr/>
          </p:nvSpPr>
          <p:spPr>
            <a:xfrm rot="10800000">
              <a:off x="7276198" y="2385182"/>
              <a:ext cx="1311198" cy="769267"/>
            </a:xfrm>
            <a:prstGeom prst="rect">
              <a:avLst/>
            </a:prstGeom>
            <a:solidFill>
              <a:srgbClr val="1D8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A9D376-93A2-92C8-94E9-872035A6F6BC}"/>
                </a:ext>
              </a:extLst>
            </p:cNvPr>
            <p:cNvSpPr txBox="1"/>
            <p:nvPr/>
          </p:nvSpPr>
          <p:spPr>
            <a:xfrm>
              <a:off x="7802536" y="3475806"/>
              <a:ext cx="865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D8C96"/>
                  </a:solidFill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AC2C62-99E0-04F3-0F2B-37B992B71FBE}"/>
                </a:ext>
              </a:extLst>
            </p:cNvPr>
            <p:cNvSpPr txBox="1"/>
            <p:nvPr/>
          </p:nvSpPr>
          <p:spPr>
            <a:xfrm>
              <a:off x="7182529" y="2354698"/>
              <a:ext cx="671478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3333" b="1" dirty="0">
                  <a:solidFill>
                    <a:schemeClr val="bg1"/>
                  </a:solidFill>
                  <a:cs typeface="Arial" pitchFamily="34" charset="0"/>
                </a:rPr>
                <a:t>P</a:t>
              </a:r>
              <a:endParaRPr lang="ko-KR" altLang="en-US" sz="3333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Rounded Rectangle 27">
              <a:extLst>
                <a:ext uri="{FF2B5EF4-FFF2-40B4-BE49-F238E27FC236}">
                  <a16:creationId xmlns:a16="http://schemas.microsoft.com/office/drawing/2014/main" id="{775B844A-6E5A-245E-46FB-F5518A0F0CA7}"/>
                </a:ext>
              </a:extLst>
            </p:cNvPr>
            <p:cNvSpPr/>
            <p:nvPr/>
          </p:nvSpPr>
          <p:spPr>
            <a:xfrm>
              <a:off x="7854007" y="2595572"/>
              <a:ext cx="491963" cy="377895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000"/>
            </a:p>
          </p:txBody>
        </p:sp>
        <p:pic>
          <p:nvPicPr>
            <p:cNvPr id="7" name="Graphic 6" descr="Cloud Computing with solid fill">
              <a:extLst>
                <a:ext uri="{FF2B5EF4-FFF2-40B4-BE49-F238E27FC236}">
                  <a16:creationId xmlns:a16="http://schemas.microsoft.com/office/drawing/2014/main" id="{F65EE98D-42A3-9E0B-931E-63DAB02FF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4376" y="3243848"/>
              <a:ext cx="513382" cy="51338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CF667A-BB53-5144-94F4-EDD5900413BA}"/>
                </a:ext>
              </a:extLst>
            </p:cNvPr>
            <p:cNvSpPr/>
            <p:nvPr/>
          </p:nvSpPr>
          <p:spPr>
            <a:xfrm rot="10800000">
              <a:off x="7211109" y="2345450"/>
              <a:ext cx="1391439" cy="16414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867E3A28-B256-C842-A697-4102F6D1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3970" y="-55713"/>
            <a:ext cx="18327411" cy="8590974"/>
          </a:xfrm>
          <a:prstGeom prst="rect">
            <a:avLst/>
          </a:prstGeom>
        </p:spPr>
      </p:pic>
      <p:sp>
        <p:nvSpPr>
          <p:cNvPr id="54" name="TextBox 5">
            <a:extLst>
              <a:ext uri="{FF2B5EF4-FFF2-40B4-BE49-F238E27FC236}">
                <a16:creationId xmlns:a16="http://schemas.microsoft.com/office/drawing/2014/main" id="{9E4E8EEF-FA49-1740-908B-F970ACCEBC3B}"/>
              </a:ext>
            </a:extLst>
          </p:cNvPr>
          <p:cNvSpPr txBox="1"/>
          <p:nvPr/>
        </p:nvSpPr>
        <p:spPr>
          <a:xfrm>
            <a:off x="2485565" y="770816"/>
            <a:ext cx="14997935" cy="891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US" sz="4000" dirty="0">
                <a:solidFill>
                  <a:srgbClr val="1D8C96"/>
                </a:solidFill>
                <a:latin typeface="Norwester"/>
              </a:rPr>
              <a:t>Motivation</a:t>
            </a:r>
            <a:endParaRPr lang="en-US" sz="4000" dirty="0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E73729-69D8-9C42-95EA-976A416416C7}"/>
              </a:ext>
            </a:extLst>
          </p:cNvPr>
          <p:cNvSpPr txBox="1"/>
          <p:nvPr/>
        </p:nvSpPr>
        <p:spPr>
          <a:xfrm>
            <a:off x="9757042" y="2338567"/>
            <a:ext cx="6884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what degree has Central Melbourne’s Pedestrian traffic recovered from Covid19?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1D4951-F001-0548-BCF3-590EFA3035A1}"/>
              </a:ext>
            </a:extLst>
          </p:cNvPr>
          <p:cNvSpPr txBox="1"/>
          <p:nvPr/>
        </p:nvSpPr>
        <p:spPr>
          <a:xfrm>
            <a:off x="2258438" y="2123123"/>
            <a:ext cx="49480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The COVID-19-led recession is sharper and deeper than any other in living memory</a:t>
            </a:r>
            <a:endParaRPr lang="en-A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AutoShape 3">
            <a:extLst>
              <a:ext uri="{FF2B5EF4-FFF2-40B4-BE49-F238E27FC236}">
                <a16:creationId xmlns:a16="http://schemas.microsoft.com/office/drawing/2014/main" id="{271F65CF-6E1F-944F-9BCF-71830FF97093}"/>
              </a:ext>
            </a:extLst>
          </p:cNvPr>
          <p:cNvSpPr/>
          <p:nvPr/>
        </p:nvSpPr>
        <p:spPr>
          <a:xfrm rot="-798">
            <a:off x="2533651" y="8265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CC03927B-F12C-E844-BD28-7610EA03F185}"/>
              </a:ext>
            </a:extLst>
          </p:cNvPr>
          <p:cNvSpPr/>
          <p:nvPr/>
        </p:nvSpPr>
        <p:spPr>
          <a:xfrm rot="-798">
            <a:off x="2533650" y="7844484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TextBox 15">
            <a:extLst>
              <a:ext uri="{FF2B5EF4-FFF2-40B4-BE49-F238E27FC236}">
                <a16:creationId xmlns:a16="http://schemas.microsoft.com/office/drawing/2014/main" id="{742A71C0-F7C2-3F49-BFCE-EEBC89F64323}"/>
              </a:ext>
            </a:extLst>
          </p:cNvPr>
          <p:cNvSpPr txBox="1"/>
          <p:nvPr/>
        </p:nvSpPr>
        <p:spPr>
          <a:xfrm>
            <a:off x="14406966" y="7554455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63" name="TextBox 8">
            <a:extLst>
              <a:ext uri="{FF2B5EF4-FFF2-40B4-BE49-F238E27FC236}">
                <a16:creationId xmlns:a16="http://schemas.microsoft.com/office/drawing/2014/main" id="{F3887F47-DE36-8C43-9DBC-9D1E2B853205}"/>
              </a:ext>
            </a:extLst>
          </p:cNvPr>
          <p:cNvSpPr txBox="1"/>
          <p:nvPr/>
        </p:nvSpPr>
        <p:spPr>
          <a:xfrm>
            <a:off x="2533650" y="7536684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pic>
        <p:nvPicPr>
          <p:cNvPr id="8" name="Graphic 7" descr="Downward trend graph with solid fill">
            <a:extLst>
              <a:ext uri="{FF2B5EF4-FFF2-40B4-BE49-F238E27FC236}">
                <a16:creationId xmlns:a16="http://schemas.microsoft.com/office/drawing/2014/main" id="{DD9D7ED0-54EE-6A4E-BA0B-91929F849B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358" y="2230363"/>
            <a:ext cx="1170515" cy="1170515"/>
          </a:xfrm>
          <a:prstGeom prst="rect">
            <a:avLst/>
          </a:prstGeom>
        </p:spPr>
      </p:pic>
      <p:pic>
        <p:nvPicPr>
          <p:cNvPr id="10" name="Graphic 9" descr="Group success outline">
            <a:extLst>
              <a:ext uri="{FF2B5EF4-FFF2-40B4-BE49-F238E27FC236}">
                <a16:creationId xmlns:a16="http://schemas.microsoft.com/office/drawing/2014/main" id="{CB0BD86E-F7ED-D044-8BA6-E73CFF3EDB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95350" y="2358420"/>
            <a:ext cx="914400" cy="914400"/>
          </a:xfrm>
          <a:prstGeom prst="rect">
            <a:avLst/>
          </a:prstGeom>
        </p:spPr>
      </p:pic>
      <p:pic>
        <p:nvPicPr>
          <p:cNvPr id="12" name="Graphic 11" descr="Restaurant with solid fill">
            <a:extLst>
              <a:ext uri="{FF2B5EF4-FFF2-40B4-BE49-F238E27FC236}">
                <a16:creationId xmlns:a16="http://schemas.microsoft.com/office/drawing/2014/main" id="{902EFCD4-23B8-D44C-B7ED-C05F55472F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4384" y="4305107"/>
            <a:ext cx="914400" cy="914400"/>
          </a:xfrm>
          <a:prstGeom prst="rect">
            <a:avLst/>
          </a:prstGeom>
        </p:spPr>
      </p:pic>
      <p:pic>
        <p:nvPicPr>
          <p:cNvPr id="14" name="Graphic 13" descr="Route (Two Pins With A Path) with solid fill">
            <a:extLst>
              <a:ext uri="{FF2B5EF4-FFF2-40B4-BE49-F238E27FC236}">
                <a16:creationId xmlns:a16="http://schemas.microsoft.com/office/drawing/2014/main" id="{A91CC4A0-0FF2-5648-A781-121B572469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34800" y="6361222"/>
            <a:ext cx="914400" cy="914400"/>
          </a:xfrm>
          <a:prstGeom prst="rect">
            <a:avLst/>
          </a:prstGeom>
        </p:spPr>
      </p:pic>
      <p:pic>
        <p:nvPicPr>
          <p:cNvPr id="28" name="Graphic 27" descr="Bar graph with upward trend with solid fill">
            <a:extLst>
              <a:ext uri="{FF2B5EF4-FFF2-40B4-BE49-F238E27FC236}">
                <a16:creationId xmlns:a16="http://schemas.microsoft.com/office/drawing/2014/main" id="{E123C40A-5326-C34B-BCAA-3D7ED631BC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5693" y="6361222"/>
            <a:ext cx="914400" cy="914400"/>
          </a:xfrm>
          <a:prstGeom prst="rect">
            <a:avLst/>
          </a:prstGeom>
        </p:spPr>
      </p:pic>
      <p:pic>
        <p:nvPicPr>
          <p:cNvPr id="32" name="Graphic 31" descr="Coins outline">
            <a:extLst>
              <a:ext uri="{FF2B5EF4-FFF2-40B4-BE49-F238E27FC236}">
                <a16:creationId xmlns:a16="http://schemas.microsoft.com/office/drawing/2014/main" id="{FF95E2D9-FB21-6C48-871D-F241E6F10B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4944" y="4305107"/>
            <a:ext cx="914400" cy="9144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6BCFA62-49B7-0A4D-BF8E-45925BC42581}"/>
              </a:ext>
            </a:extLst>
          </p:cNvPr>
          <p:cNvSpPr txBox="1"/>
          <p:nvPr/>
        </p:nvSpPr>
        <p:spPr>
          <a:xfrm>
            <a:off x="9811628" y="4285254"/>
            <a:ext cx="6884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a small business eatery be a viable investment in 2022? If so,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14917A-3676-8542-B71E-94762E954738}"/>
              </a:ext>
            </a:extLst>
          </p:cNvPr>
          <p:cNvSpPr txBox="1"/>
          <p:nvPr/>
        </p:nvSpPr>
        <p:spPr>
          <a:xfrm>
            <a:off x="2269155" y="4069810"/>
            <a:ext cx="49480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Expenditure dropped from $104B in 2019 to $80B in 2020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0B5004-86C1-5048-B146-1120252F2DFF}"/>
              </a:ext>
            </a:extLst>
          </p:cNvPr>
          <p:cNvSpPr txBox="1"/>
          <p:nvPr/>
        </p:nvSpPr>
        <p:spPr>
          <a:xfrm>
            <a:off x="2245882" y="6125925"/>
            <a:ext cx="49480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Arial" panose="020B0604020202020204" pitchFamily="34" charset="0"/>
                <a:cs typeface="Arial" panose="020B0604020202020204" pitchFamily="34" charset="0"/>
              </a:rPr>
              <a:t>The City of Melbourne projects a 5-year recovery and are offering incentives  </a:t>
            </a:r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E8D7AA-B1E7-C844-9B4A-F4DFBC8B09F5}"/>
              </a:ext>
            </a:extLst>
          </p:cNvPr>
          <p:cNvSpPr txBox="1"/>
          <p:nvPr/>
        </p:nvSpPr>
        <p:spPr>
          <a:xfrm>
            <a:off x="9724830" y="6556812"/>
            <a:ext cx="6884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 dirty="0">
                <a:solidFill>
                  <a:srgbClr val="1D8C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would be a suitable location?</a:t>
            </a:r>
          </a:p>
        </p:txBody>
      </p:sp>
    </p:spTree>
    <p:extLst>
      <p:ext uri="{BB962C8B-B14F-4D97-AF65-F5344CB8AC3E}">
        <p14:creationId xmlns:p14="http://schemas.microsoft.com/office/powerpoint/2010/main" val="11582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5" grpId="0"/>
      <p:bldP spid="66" grpId="0"/>
      <p:bldP spid="67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3970" y="-55713"/>
            <a:ext cx="18327411" cy="8590974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0" y="7692084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54566" y="7402055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381250" y="7384284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860919" y="524128"/>
            <a:ext cx="7629793" cy="91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Tools and Data sources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49BE3DB-E067-1EE6-0FFB-B4E0570626DE}"/>
              </a:ext>
            </a:extLst>
          </p:cNvPr>
          <p:cNvSpPr txBox="1">
            <a:spLocks/>
          </p:cNvSpPr>
          <p:nvPr/>
        </p:nvSpPr>
        <p:spPr>
          <a:xfrm>
            <a:off x="0" y="205797"/>
            <a:ext cx="18288000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Infographic Style</a:t>
            </a:r>
            <a:endParaRPr lang="ko-KR" alt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E5081-3C7D-CB5E-FD40-8A9289352A01}"/>
              </a:ext>
            </a:extLst>
          </p:cNvPr>
          <p:cNvSpPr/>
          <p:nvPr/>
        </p:nvSpPr>
        <p:spPr>
          <a:xfrm rot="5400000">
            <a:off x="8727568" y="2495185"/>
            <a:ext cx="2084120" cy="2052939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EED514-62DA-9DB8-AF24-BC51E794F698}"/>
              </a:ext>
            </a:extLst>
          </p:cNvPr>
          <p:cNvSpPr/>
          <p:nvPr/>
        </p:nvSpPr>
        <p:spPr>
          <a:xfrm rot="16200000">
            <a:off x="6667382" y="4525925"/>
            <a:ext cx="1815880" cy="2060501"/>
          </a:xfrm>
          <a:prstGeom prst="rect">
            <a:avLst/>
          </a:prstGeom>
          <a:solidFill>
            <a:schemeClr val="bg1"/>
          </a:solidFill>
          <a:ln>
            <a:solidFill>
              <a:srgbClr val="24A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9E8B38-9F32-C3CF-3358-FE6E16810568}"/>
              </a:ext>
            </a:extLst>
          </p:cNvPr>
          <p:cNvGrpSpPr/>
          <p:nvPr/>
        </p:nvGrpSpPr>
        <p:grpSpPr>
          <a:xfrm>
            <a:off x="1619547" y="3109020"/>
            <a:ext cx="5038808" cy="1406293"/>
            <a:chOff x="411251" y="3348421"/>
            <a:chExt cx="2452046" cy="212366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F31C59B-027A-55BA-997C-CEE0950818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45F044-8846-2057-CC28-3F94F0D6FCC2}"/>
                </a:ext>
              </a:extLst>
            </p:cNvPr>
            <p:cNvSpPr txBox="1"/>
            <p:nvPr/>
          </p:nvSpPr>
          <p:spPr>
            <a:xfrm>
              <a:off x="411251" y="3348421"/>
              <a:ext cx="2321438" cy="2123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Data : API’s and CSV files</a:t>
              </a: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	Tools:  Python     </a:t>
              </a: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en-US" altLang="ko-KR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  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D507E33-817A-495E-B06A-CFBA6510D382}"/>
              </a:ext>
            </a:extLst>
          </p:cNvPr>
          <p:cNvGrpSpPr/>
          <p:nvPr/>
        </p:nvGrpSpPr>
        <p:grpSpPr>
          <a:xfrm>
            <a:off x="-12178" y="5308611"/>
            <a:ext cx="6541042" cy="1951517"/>
            <a:chOff x="799722" y="3322585"/>
            <a:chExt cx="2104344" cy="11709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B86309-5A6A-0252-6500-D863DBFEF270}"/>
                </a:ext>
              </a:extLst>
            </p:cNvPr>
            <p:cNvSpPr txBox="1"/>
            <p:nvPr/>
          </p:nvSpPr>
          <p:spPr>
            <a:xfrm>
              <a:off x="1094790" y="3662498"/>
              <a:ext cx="1809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800" b="0" i="0" dirty="0">
                  <a:solidFill>
                    <a:srgbClr val="1D8C96"/>
                  </a:solidFill>
                  <a:effectLst/>
                  <a:latin typeface="arial" panose="020B0604020202020204" pitchFamily="34" charset="0"/>
                </a:rPr>
                <a:t>Real location and business onsite Information provided by google</a:t>
              </a:r>
              <a:endParaRPr lang="en-AU" sz="2800" dirty="0">
                <a:solidFill>
                  <a:srgbClr val="1D8C96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35B761-BBC6-5C38-8D6B-31DC6C5A5466}"/>
                </a:ext>
              </a:extLst>
            </p:cNvPr>
            <p:cNvSpPr txBox="1"/>
            <p:nvPr/>
          </p:nvSpPr>
          <p:spPr>
            <a:xfrm>
              <a:off x="799722" y="332258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rgbClr val="1D8C96"/>
                  </a:solidFill>
                  <a:cs typeface="Arial" pitchFamily="34" charset="0"/>
                </a:rPr>
                <a:t>Google (API)</a:t>
              </a:r>
              <a:endParaRPr lang="ko-KR" altLang="en-US" sz="32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6CA3BF8-185D-0A71-D11C-A0D099026E7B}"/>
              </a:ext>
            </a:extLst>
          </p:cNvPr>
          <p:cNvSpPr txBox="1"/>
          <p:nvPr/>
        </p:nvSpPr>
        <p:spPr>
          <a:xfrm>
            <a:off x="10953654" y="2840153"/>
            <a:ext cx="6601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</a:t>
            </a:r>
            <a:r>
              <a:rPr lang="en-GB" sz="2800" dirty="0">
                <a:solidFill>
                  <a:srgbClr val="1D8C96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counts from pedestrian sensor devices located across the city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F47C2B-B1CD-E644-FF87-012B8C6BDBE1}"/>
              </a:ext>
            </a:extLst>
          </p:cNvPr>
          <p:cNvSpPr txBox="1"/>
          <p:nvPr/>
        </p:nvSpPr>
        <p:spPr>
          <a:xfrm>
            <a:off x="10953654" y="2335943"/>
            <a:ext cx="62814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City of Melbourne (API)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930871-7C93-5145-A22F-E99C1AA302FC}"/>
              </a:ext>
            </a:extLst>
          </p:cNvPr>
          <p:cNvSpPr txBox="1"/>
          <p:nvPr/>
        </p:nvSpPr>
        <p:spPr>
          <a:xfrm>
            <a:off x="10883446" y="4737882"/>
            <a:ext cx="6884649" cy="107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Australian Bureau of Meteorology (CSV)</a:t>
            </a:r>
          </a:p>
          <a:p>
            <a:r>
              <a:rPr lang="en-US" altLang="ko-KR" sz="3200" b="1" dirty="0">
                <a:solidFill>
                  <a:srgbClr val="1D8C96"/>
                </a:solidFill>
                <a:cs typeface="Arial" pitchFamily="34" charset="0"/>
              </a:rPr>
              <a:t>	 </a:t>
            </a:r>
            <a:endParaRPr lang="ko-KR" altLang="en-US" sz="3200" b="1" dirty="0">
              <a:solidFill>
                <a:srgbClr val="1D8C96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1D8B43-A4C3-9B47-8C86-448B7DD36DB9}"/>
              </a:ext>
            </a:extLst>
          </p:cNvPr>
          <p:cNvSpPr txBox="1"/>
          <p:nvPr/>
        </p:nvSpPr>
        <p:spPr>
          <a:xfrm>
            <a:off x="11094302" y="5349208"/>
            <a:ext cx="6673793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2800" dirty="0">
                <a:solidFill>
                  <a:srgbClr val="1D8C96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Hourly readings of temperatures </a:t>
            </a:r>
            <a:endParaRPr lang="en-AU" sz="2800" dirty="0">
              <a:solidFill>
                <a:srgbClr val="1D8C96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3B4738-C40C-1CB7-3868-9200D2D95C42}"/>
              </a:ext>
            </a:extLst>
          </p:cNvPr>
          <p:cNvSpPr txBox="1"/>
          <p:nvPr/>
        </p:nvSpPr>
        <p:spPr>
          <a:xfrm>
            <a:off x="2308349" y="4103345"/>
            <a:ext cx="402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D8C96"/>
                </a:solidFill>
                <a:cs typeface="Arial" pitchFamily="34" charset="0"/>
              </a:rPr>
              <a:t>JSON, Matplotlib, Pandas, NumPy etc.</a:t>
            </a:r>
            <a:endParaRPr lang="ko-KR" altLang="en-US" sz="2000" dirty="0">
              <a:solidFill>
                <a:srgbClr val="1D8C96"/>
              </a:solidFill>
              <a:cs typeface="Arial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F1C8EF8-8B0C-E579-F47E-36126FB09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082" y="2754250"/>
            <a:ext cx="1473496" cy="148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D71F9D-B2AB-0EBC-1EC7-6908FFCA0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288" y="4878336"/>
            <a:ext cx="1423860" cy="1337327"/>
          </a:xfrm>
          <a:prstGeom prst="rect">
            <a:avLst/>
          </a:prstGeom>
        </p:spPr>
      </p:pic>
      <p:pic>
        <p:nvPicPr>
          <p:cNvPr id="1026" name="Picture 2" descr="Bureau of Meteorology | LinkedIn">
            <a:extLst>
              <a:ext uri="{FF2B5EF4-FFF2-40B4-BE49-F238E27FC236}">
                <a16:creationId xmlns:a16="http://schemas.microsoft.com/office/drawing/2014/main" id="{1A8F812D-A2D3-E143-9056-22FAF858F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43" y="4737882"/>
            <a:ext cx="1458422" cy="1458422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DBE200B-A6E2-FC40-9369-0E0D0B7322AC}"/>
              </a:ext>
            </a:extLst>
          </p:cNvPr>
          <p:cNvSpPr txBox="1"/>
          <p:nvPr/>
        </p:nvSpPr>
        <p:spPr>
          <a:xfrm>
            <a:off x="-2133600" y="1480145"/>
            <a:ext cx="14696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xamine the </a:t>
            </a:r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trends in </a:t>
            </a:r>
            <a:r>
              <a:rPr lang="en-A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pedestrian numbers pre, during and post COVID     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97044-BE02-0C4F-8468-AB72BD5476AA}"/>
              </a:ext>
            </a:extLst>
          </p:cNvPr>
          <p:cNvGrpSpPr/>
          <p:nvPr/>
        </p:nvGrpSpPr>
        <p:grpSpPr>
          <a:xfrm>
            <a:off x="7182529" y="2923292"/>
            <a:ext cx="1485796" cy="1656860"/>
            <a:chOff x="7182529" y="2345450"/>
            <a:chExt cx="1485796" cy="165686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BF2003-85DC-3CFE-9DA8-67780A4E60BF}"/>
                </a:ext>
              </a:extLst>
            </p:cNvPr>
            <p:cNvGrpSpPr/>
            <p:nvPr/>
          </p:nvGrpSpPr>
          <p:grpSpPr>
            <a:xfrm>
              <a:off x="7264804" y="3184310"/>
              <a:ext cx="1337745" cy="818000"/>
              <a:chOff x="3601324" y="2129854"/>
              <a:chExt cx="802647" cy="6938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4FF1B5D-73E7-9FC7-0699-D96A190ED0D3}"/>
                  </a:ext>
                </a:extLst>
              </p:cNvPr>
              <p:cNvSpPr/>
              <p:nvPr/>
            </p:nvSpPr>
            <p:spPr>
              <a:xfrm>
                <a:off x="3601324" y="2129854"/>
                <a:ext cx="802647" cy="693824"/>
              </a:xfrm>
              <a:prstGeom prst="rect">
                <a:avLst/>
              </a:prstGeom>
              <a:solidFill>
                <a:srgbClr val="24AF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 dirty="0"/>
              </a:p>
            </p:txBody>
          </p:sp>
          <p:sp>
            <p:nvSpPr>
              <p:cNvPr id="22" name="Right Triangle 21">
                <a:extLst>
                  <a:ext uri="{FF2B5EF4-FFF2-40B4-BE49-F238E27FC236}">
                    <a16:creationId xmlns:a16="http://schemas.microsoft.com/office/drawing/2014/main" id="{859F63D3-27E9-FBEE-013E-7EA94BA13893}"/>
                  </a:ext>
                </a:extLst>
              </p:cNvPr>
              <p:cNvSpPr/>
              <p:nvPr/>
            </p:nvSpPr>
            <p:spPr>
              <a:xfrm rot="16200000">
                <a:off x="3743616" y="2148623"/>
                <a:ext cx="543823" cy="656285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0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1B10D70-3F3B-821A-CC11-C4FB19144987}"/>
                </a:ext>
              </a:extLst>
            </p:cNvPr>
            <p:cNvSpPr/>
            <p:nvPr/>
          </p:nvSpPr>
          <p:spPr>
            <a:xfrm rot="10800000">
              <a:off x="7276198" y="2385182"/>
              <a:ext cx="1311198" cy="769267"/>
            </a:xfrm>
            <a:prstGeom prst="rect">
              <a:avLst/>
            </a:prstGeom>
            <a:solidFill>
              <a:srgbClr val="1D8C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A9D376-93A2-92C8-94E9-872035A6F6BC}"/>
                </a:ext>
              </a:extLst>
            </p:cNvPr>
            <p:cNvSpPr txBox="1"/>
            <p:nvPr/>
          </p:nvSpPr>
          <p:spPr>
            <a:xfrm>
              <a:off x="7802536" y="3475806"/>
              <a:ext cx="865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1D8C96"/>
                  </a:solidFill>
                  <a:cs typeface="Arial" pitchFamily="34" charset="0"/>
                </a:rPr>
                <a:t>API</a:t>
              </a:r>
              <a:endParaRPr lang="ko-KR" altLang="en-US" sz="2400" b="1" dirty="0">
                <a:solidFill>
                  <a:srgbClr val="1D8C96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8AC2C62-99E0-04F3-0F2B-37B992B71FBE}"/>
                </a:ext>
              </a:extLst>
            </p:cNvPr>
            <p:cNvSpPr txBox="1"/>
            <p:nvPr/>
          </p:nvSpPr>
          <p:spPr>
            <a:xfrm>
              <a:off x="7182529" y="2354698"/>
              <a:ext cx="671478" cy="605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3333" b="1" dirty="0">
                  <a:solidFill>
                    <a:schemeClr val="bg1"/>
                  </a:solidFill>
                  <a:cs typeface="Arial" pitchFamily="34" charset="0"/>
                </a:rPr>
                <a:t>P</a:t>
              </a:r>
              <a:endParaRPr lang="ko-KR" altLang="en-US" sz="3333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Rounded Rectangle 27">
              <a:extLst>
                <a:ext uri="{FF2B5EF4-FFF2-40B4-BE49-F238E27FC236}">
                  <a16:creationId xmlns:a16="http://schemas.microsoft.com/office/drawing/2014/main" id="{775B844A-6E5A-245E-46FB-F5518A0F0CA7}"/>
                </a:ext>
              </a:extLst>
            </p:cNvPr>
            <p:cNvSpPr/>
            <p:nvPr/>
          </p:nvSpPr>
          <p:spPr>
            <a:xfrm>
              <a:off x="7854007" y="2595572"/>
              <a:ext cx="491963" cy="377895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76200" rIns="152400" bIns="7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000"/>
            </a:p>
          </p:txBody>
        </p:sp>
        <p:pic>
          <p:nvPicPr>
            <p:cNvPr id="7" name="Graphic 6" descr="Cloud Computing with solid fill">
              <a:extLst>
                <a:ext uri="{FF2B5EF4-FFF2-40B4-BE49-F238E27FC236}">
                  <a16:creationId xmlns:a16="http://schemas.microsoft.com/office/drawing/2014/main" id="{F65EE98D-42A3-9E0B-931E-63DAB02FF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4376" y="3243848"/>
              <a:ext cx="513382" cy="51338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CF667A-BB53-5144-94F4-EDD5900413BA}"/>
                </a:ext>
              </a:extLst>
            </p:cNvPr>
            <p:cNvSpPr/>
            <p:nvPr/>
          </p:nvSpPr>
          <p:spPr>
            <a:xfrm rot="10800000">
              <a:off x="7211109" y="2345450"/>
              <a:ext cx="1391439" cy="16414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8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52" grpId="0"/>
      <p:bldP spid="53" grpId="0"/>
      <p:bldP spid="38" grpId="0"/>
      <p:bldP spid="42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53413402-F921-4875-8D93-D43349C7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499" name="Google Shape;499;p76"/>
          <p:cNvSpPr/>
          <p:nvPr/>
        </p:nvSpPr>
        <p:spPr>
          <a:xfrm>
            <a:off x="1524001" y="2302803"/>
            <a:ext cx="15256216" cy="5564296"/>
          </a:xfrm>
          <a:custGeom>
            <a:avLst/>
            <a:gdLst/>
            <a:ahLst/>
            <a:cxnLst/>
            <a:rect l="l" t="t" r="r" b="b"/>
            <a:pathLst>
              <a:path w="12204973" h="3880337" extrusionOk="0">
                <a:moveTo>
                  <a:pt x="0" y="0"/>
                </a:moveTo>
                <a:lnTo>
                  <a:pt x="37535" y="32"/>
                </a:lnTo>
                <a:cubicBezTo>
                  <a:pt x="857482" y="42746"/>
                  <a:pt x="2180070" y="1109820"/>
                  <a:pt x="3478874" y="1198586"/>
                </a:cubicBezTo>
                <a:cubicBezTo>
                  <a:pt x="5141346" y="1312206"/>
                  <a:pt x="7643709" y="780625"/>
                  <a:pt x="9453376" y="930766"/>
                </a:cubicBezTo>
                <a:cubicBezTo>
                  <a:pt x="10132002" y="987069"/>
                  <a:pt x="10925693" y="1038236"/>
                  <a:pt x="11676235" y="1127921"/>
                </a:cubicBezTo>
                <a:lnTo>
                  <a:pt x="12204973" y="1203321"/>
                </a:lnTo>
                <a:lnTo>
                  <a:pt x="12204973" y="3880337"/>
                </a:lnTo>
                <a:lnTo>
                  <a:pt x="0" y="3880337"/>
                </a:lnTo>
                <a:close/>
              </a:path>
            </a:pathLst>
          </a:custGeom>
          <a:solidFill>
            <a:srgbClr val="24AFBA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2286000" y="2979438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7041364" y="2940262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11796726" y="2978744"/>
            <a:ext cx="4205274" cy="3136306"/>
          </a:xfrm>
          <a:prstGeom prst="roundRect">
            <a:avLst>
              <a:gd name="adj" fmla="val 5783"/>
            </a:avLst>
          </a:prstGeom>
          <a:solidFill>
            <a:srgbClr val="1D8C96"/>
          </a:solidFill>
          <a:ln>
            <a:noFill/>
          </a:ln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6"/>
          <p:cNvSpPr txBox="1"/>
          <p:nvPr/>
        </p:nvSpPr>
        <p:spPr>
          <a:xfrm>
            <a:off x="3882007" y="399439"/>
            <a:ext cx="100858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523963">
              <a:buClr>
                <a:srgbClr val="000000"/>
              </a:buClr>
            </a:pPr>
            <a:r>
              <a:rPr lang="en-US" sz="4000" kern="0" dirty="0">
                <a:solidFill>
                  <a:srgbClr val="1D8C96"/>
                </a:solidFill>
                <a:latin typeface="Norwester"/>
                <a:cs typeface="Arial" panose="020B0604020202020204" pitchFamily="34" charset="0"/>
                <a:sym typeface="Arial"/>
              </a:rPr>
              <a:t>Pedestrian Sensors</a:t>
            </a:r>
            <a:endParaRPr sz="4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08" name="Google Shape;508;p76"/>
          <p:cNvSpPr/>
          <p:nvPr/>
        </p:nvSpPr>
        <p:spPr>
          <a:xfrm>
            <a:off x="3701152" y="2656471"/>
            <a:ext cx="1653674" cy="1653674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27000" dist="635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114291" tIns="57125" rIns="114291" bIns="57125" anchor="ctr" anchorCtr="0">
            <a:noAutofit/>
          </a:bodyPr>
          <a:lstStyle/>
          <a:p>
            <a:pPr algn="ctr" defTabSz="1523963">
              <a:buClr>
                <a:srgbClr val="000000"/>
              </a:buClr>
            </a:pPr>
            <a:endParaRPr sz="2334" kern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1" name="Google Shape;511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4139912" y="3190921"/>
            <a:ext cx="776154" cy="58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2" name="Google Shape;512;p76"/>
          <p:cNvGrpSpPr/>
          <p:nvPr/>
        </p:nvGrpSpPr>
        <p:grpSpPr>
          <a:xfrm>
            <a:off x="12933177" y="2656471"/>
            <a:ext cx="1653674" cy="1653674"/>
            <a:chOff x="6341733" y="1647786"/>
            <a:chExt cx="914400" cy="914400"/>
          </a:xfrm>
        </p:grpSpPr>
        <p:sp>
          <p:nvSpPr>
            <p:cNvPr id="513" name="Google Shape;513;p76"/>
            <p:cNvSpPr/>
            <p:nvPr/>
          </p:nvSpPr>
          <p:spPr>
            <a:xfrm>
              <a:off x="6341733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4" name="Google Shape;514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 flipH="1">
              <a:off x="6584346" y="1943311"/>
              <a:ext cx="429175" cy="323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76"/>
          <p:cNvGrpSpPr/>
          <p:nvPr/>
        </p:nvGrpSpPr>
        <p:grpSpPr>
          <a:xfrm>
            <a:off x="8317164" y="2656471"/>
            <a:ext cx="1653674" cy="1653674"/>
            <a:chOff x="3962394" y="1647786"/>
            <a:chExt cx="914400" cy="914400"/>
          </a:xfrm>
        </p:grpSpPr>
        <p:sp>
          <p:nvSpPr>
            <p:cNvPr id="516" name="Google Shape;516;p76"/>
            <p:cNvSpPr/>
            <p:nvPr/>
          </p:nvSpPr>
          <p:spPr>
            <a:xfrm>
              <a:off x="3962394" y="1647786"/>
              <a:ext cx="914400" cy="91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7" name="Google Shape;517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39594" y="1942986"/>
              <a:ext cx="360000" cy="3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76"/>
          <p:cNvSpPr txBox="1"/>
          <p:nvPr/>
        </p:nvSpPr>
        <p:spPr>
          <a:xfrm>
            <a:off x="2714621" y="5177228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Sensors at </a:t>
            </a:r>
            <a:r>
              <a:rPr lang="en-GB" sz="2400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counting zone on the footpath </a:t>
            </a:r>
            <a:endParaRPr sz="2400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19" name="Google Shape;519;p76"/>
          <p:cNvSpPr/>
          <p:nvPr/>
        </p:nvSpPr>
        <p:spPr>
          <a:xfrm>
            <a:off x="3809148" y="4549715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1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7330634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GB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stored &amp; transferred to the central server </a:t>
            </a:r>
            <a:endParaRPr lang="en-AU" sz="2334" kern="0" dirty="0">
              <a:solidFill>
                <a:schemeClr val="bg1"/>
              </a:solidFill>
              <a:latin typeface="Arial" panose="020B0604020202020204" pitchFamily="34" charset="0"/>
              <a:ea typeface="Inter"/>
              <a:cs typeface="Arial" panose="020B0604020202020204" pitchFamily="34" charset="0"/>
              <a:sym typeface="Inter"/>
            </a:endParaRPr>
          </a:p>
        </p:txBody>
      </p:sp>
      <p:sp>
        <p:nvSpPr>
          <p:cNvPr id="521" name="Google Shape;521;p76"/>
          <p:cNvSpPr/>
          <p:nvPr/>
        </p:nvSpPr>
        <p:spPr>
          <a:xfrm>
            <a:off x="8425162" y="4562782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2</a:t>
            </a:r>
            <a:endParaRPr sz="1500" b="1" kern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76"/>
          <p:cNvSpPr txBox="1"/>
          <p:nvPr/>
        </p:nvSpPr>
        <p:spPr>
          <a:xfrm>
            <a:off x="11946646" y="5177790"/>
            <a:ext cx="3626735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1400"/>
            </a:pPr>
            <a:r>
              <a:rPr lang="en-AU" sz="2334" kern="0" dirty="0">
                <a:solidFill>
                  <a:schemeClr val="bg1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rPr>
              <a:t>data visualisation  in CBD area</a:t>
            </a:r>
          </a:p>
        </p:txBody>
      </p:sp>
      <p:sp>
        <p:nvSpPr>
          <p:cNvPr id="523" name="Google Shape;523;p76"/>
          <p:cNvSpPr/>
          <p:nvPr/>
        </p:nvSpPr>
        <p:spPr>
          <a:xfrm>
            <a:off x="13041176" y="4591050"/>
            <a:ext cx="1437681" cy="43275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523963">
              <a:buClr>
                <a:srgbClr val="1E2860"/>
              </a:buClr>
              <a:buSzPts val="900"/>
            </a:pPr>
            <a:r>
              <a:rPr lang="en" sz="1500" b="1" kern="0" dirty="0">
                <a:solidFill>
                  <a:srgbClr val="1E2860"/>
                </a:solidFill>
                <a:latin typeface="Inter"/>
                <a:ea typeface="Inter"/>
                <a:cs typeface="Inter"/>
                <a:sym typeface="Inter"/>
              </a:rPr>
              <a:t>STEP 3</a:t>
            </a:r>
            <a:endParaRPr sz="1500" b="1" kern="0" dirty="0">
              <a:solidFill>
                <a:srgbClr val="1E286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24" name="Google Shape;524;p76"/>
          <p:cNvGrpSpPr/>
          <p:nvPr/>
        </p:nvGrpSpPr>
        <p:grpSpPr>
          <a:xfrm>
            <a:off x="4191000" y="6668035"/>
            <a:ext cx="11382381" cy="590015"/>
            <a:chOff x="3443241" y="6139740"/>
            <a:chExt cx="9105904" cy="472012"/>
          </a:xfrm>
        </p:grpSpPr>
        <p:sp>
          <p:nvSpPr>
            <p:cNvPr id="525" name="Google Shape;525;p76">
              <a:hlinkClick r:id="rId6"/>
            </p:cNvPr>
            <p:cNvSpPr/>
            <p:nvPr/>
          </p:nvSpPr>
          <p:spPr>
            <a:xfrm>
              <a:off x="4438520" y="6238104"/>
              <a:ext cx="8110625" cy="294418"/>
            </a:xfrm>
            <a:prstGeom prst="roundRect">
              <a:avLst>
                <a:gd name="adj" fmla="val 50000"/>
              </a:avLst>
            </a:prstGeom>
            <a:solidFill>
              <a:srgbClr val="1D8C96"/>
            </a:solidFill>
            <a:ln>
              <a:noFill/>
            </a:ln>
            <a:effectLst>
              <a:outerShdw blurRad="127000" dist="63500" dir="5400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85709" tIns="42834" rIns="85709" bIns="42834" anchor="ctr" anchorCtr="0">
              <a:noAutofit/>
            </a:bodyPr>
            <a:lstStyle/>
            <a:p>
              <a:pPr algn="ctr" defTabSz="1523963">
                <a:buClr>
                  <a:srgbClr val="FFFFFF"/>
                </a:buClr>
                <a:buSzPts val="1100"/>
              </a:pPr>
              <a:r>
                <a:rPr lang="en-AU" sz="2334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http://www.pedestrian.melbourne.vic.gov.au/#date=26-06-2022&amp;time=8</a:t>
              </a:r>
              <a:endParaRPr lang="en-AU" sz="1334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  <p:sp>
          <p:nvSpPr>
            <p:cNvPr id="526" name="Google Shape;526;p76"/>
            <p:cNvSpPr txBox="1"/>
            <p:nvPr/>
          </p:nvSpPr>
          <p:spPr>
            <a:xfrm>
              <a:off x="7385116" y="6139740"/>
              <a:ext cx="3516300" cy="47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endParaRPr sz="2334" b="1" kern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27" name="Google Shape;527;p76"/>
            <p:cNvSpPr txBox="1"/>
            <p:nvPr/>
          </p:nvSpPr>
          <p:spPr>
            <a:xfrm>
              <a:off x="3443241" y="6139740"/>
              <a:ext cx="958800" cy="43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91" tIns="114291" rIns="114291" bIns="114291" anchor="t" anchorCtr="0">
              <a:spAutoFit/>
            </a:bodyPr>
            <a:lstStyle/>
            <a:p>
              <a:pPr defTabSz="1523963">
                <a:buClr>
                  <a:srgbClr val="FFFFFF"/>
                </a:buClr>
                <a:buSzPts val="1400"/>
              </a:pPr>
              <a:r>
                <a:rPr lang="en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Inter"/>
                  <a:cs typeface="Arial" panose="020B0604020202020204" pitchFamily="34" charset="0"/>
                  <a:sym typeface="Inter"/>
                </a:rPr>
                <a:t>GO TO</a:t>
              </a:r>
              <a:endParaRPr sz="2000" b="1" kern="0" dirty="0">
                <a:solidFill>
                  <a:srgbClr val="FFFFFF"/>
                </a:solidFill>
                <a:latin typeface="Arial" panose="020B0604020202020204" pitchFamily="34" charset="0"/>
                <a:ea typeface="Inter"/>
                <a:cs typeface="Arial" panose="020B0604020202020204" pitchFamily="34" charset="0"/>
                <a:sym typeface="Inter"/>
              </a:endParaRPr>
            </a:p>
          </p:txBody>
        </p:sp>
      </p:grpSp>
      <p:grpSp>
        <p:nvGrpSpPr>
          <p:cNvPr id="528" name="Google Shape;528;p76"/>
          <p:cNvGrpSpPr/>
          <p:nvPr/>
        </p:nvGrpSpPr>
        <p:grpSpPr>
          <a:xfrm rot="10800000">
            <a:off x="1162050" y="7239753"/>
            <a:ext cx="3130061" cy="1527716"/>
            <a:chOff x="5470199" y="-196657"/>
            <a:chExt cx="6968218" cy="3401039"/>
          </a:xfrm>
        </p:grpSpPr>
        <p:sp>
          <p:nvSpPr>
            <p:cNvPr id="529" name="Google Shape;529;p76"/>
            <p:cNvSpPr/>
            <p:nvPr/>
          </p:nvSpPr>
          <p:spPr>
            <a:xfrm>
              <a:off x="5470199" y="1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>
              <a:noFill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76"/>
            <p:cNvSpPr/>
            <p:nvPr/>
          </p:nvSpPr>
          <p:spPr>
            <a:xfrm>
              <a:off x="5703535" y="-196657"/>
              <a:ext cx="6734882" cy="3204381"/>
            </a:xfrm>
            <a:custGeom>
              <a:avLst/>
              <a:gdLst/>
              <a:ahLst/>
              <a:cxnLst/>
              <a:rect l="l" t="t" r="r" b="b"/>
              <a:pathLst>
                <a:path w="6734882" h="3204381" extrusionOk="0">
                  <a:moveTo>
                    <a:pt x="9584" y="0"/>
                  </a:moveTo>
                  <a:lnTo>
                    <a:pt x="6734882" y="0"/>
                  </a:lnTo>
                  <a:lnTo>
                    <a:pt x="6734882" y="3204381"/>
                  </a:lnTo>
                  <a:lnTo>
                    <a:pt x="6698227" y="3203377"/>
                  </a:lnTo>
                  <a:cubicBezTo>
                    <a:pt x="6444465" y="3191828"/>
                    <a:pt x="6208086" y="3162935"/>
                    <a:pt x="6020761" y="3124200"/>
                  </a:cubicBezTo>
                  <a:cubicBezTo>
                    <a:pt x="5271461" y="2969260"/>
                    <a:pt x="4900621" y="2032000"/>
                    <a:pt x="4100521" y="1706880"/>
                  </a:cubicBezTo>
                  <a:cubicBezTo>
                    <a:pt x="3300421" y="1381760"/>
                    <a:pt x="1832301" y="1508760"/>
                    <a:pt x="1220161" y="1173480"/>
                  </a:cubicBezTo>
                  <a:cubicBezTo>
                    <a:pt x="761056" y="922020"/>
                    <a:pt x="-69524" y="393383"/>
                    <a:pt x="4652" y="11906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4291" tIns="57125" rIns="114291" bIns="57125" anchor="ctr" anchorCtr="0">
              <a:noAutofit/>
            </a:bodyPr>
            <a:lstStyle/>
            <a:p>
              <a:pPr algn="ctr" defTabSz="1523963">
                <a:buClr>
                  <a:srgbClr val="000000"/>
                </a:buClr>
              </a:pPr>
              <a:endParaRPr sz="2334" ker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63D10A6-73CC-BA93-6970-48F6F4DB6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1569519"/>
            <a:ext cx="4778594" cy="2835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D3453C1-C460-15E8-F63F-18BBC7707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1577555"/>
            <a:ext cx="4640443" cy="2826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5F7B82-8E9E-D6BE-41AA-B49241931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2400" y="1523448"/>
            <a:ext cx="4640443" cy="2883050"/>
          </a:xfrm>
          <a:prstGeom prst="rect">
            <a:avLst/>
          </a:prstGeom>
        </p:spPr>
      </p:pic>
      <p:sp>
        <p:nvSpPr>
          <p:cNvPr id="38" name="AutoShape 2">
            <a:extLst>
              <a:ext uri="{FF2B5EF4-FFF2-40B4-BE49-F238E27FC236}">
                <a16:creationId xmlns:a16="http://schemas.microsoft.com/office/drawing/2014/main" id="{8AA88359-D128-F208-A4EB-FA2F6525CBAF}"/>
              </a:ext>
            </a:extLst>
          </p:cNvPr>
          <p:cNvSpPr/>
          <p:nvPr/>
        </p:nvSpPr>
        <p:spPr>
          <a:xfrm rot="-798">
            <a:off x="1162055" y="8280761"/>
            <a:ext cx="15525740" cy="44981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A0E93BB4-BC24-7FD6-DEC4-3C1EEC53305E}"/>
              </a:ext>
            </a:extLst>
          </p:cNvPr>
          <p:cNvSpPr txBox="1"/>
          <p:nvPr/>
        </p:nvSpPr>
        <p:spPr>
          <a:xfrm>
            <a:off x="15091679" y="8081938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C20015BB-C897-2E39-B093-FECA979AFC34}"/>
              </a:ext>
            </a:extLst>
          </p:cNvPr>
          <p:cNvSpPr txBox="1"/>
          <p:nvPr/>
        </p:nvSpPr>
        <p:spPr>
          <a:xfrm>
            <a:off x="1295400" y="80057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451865" y="465996"/>
            <a:ext cx="14997935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GB" sz="3600" dirty="0">
                <a:solidFill>
                  <a:srgbClr val="1D8C96"/>
                </a:solidFill>
                <a:latin typeface="Norwester"/>
              </a:rPr>
              <a:t>We are recovering!</a:t>
            </a:r>
            <a:endParaRPr lang="en-US" sz="2400" dirty="0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0129" y="1955060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8FF51-5FA8-2018-0717-36DEFEC960D7}"/>
              </a:ext>
            </a:extLst>
          </p:cNvPr>
          <p:cNvSpPr txBox="1"/>
          <p:nvPr/>
        </p:nvSpPr>
        <p:spPr>
          <a:xfrm rot="10800000" flipH="1" flipV="1">
            <a:off x="2831017" y="3143250"/>
            <a:ext cx="69091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600 K pedestrians /day/</a:t>
            </a:r>
            <a:r>
              <a:rPr lang="en-GB" sz="2800" dirty="0" err="1">
                <a:solidFill>
                  <a:schemeClr val="bg1"/>
                </a:solidFill>
              </a:rPr>
              <a:t>mth</a:t>
            </a:r>
            <a:r>
              <a:rPr lang="en-GB" sz="2800" dirty="0">
                <a:solidFill>
                  <a:schemeClr val="bg1"/>
                </a:solidFill>
              </a:rPr>
              <a:t>(266 M) in 2019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April 2020, drop by 83% to 100 K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Recovery in 2022 is trending upward </a:t>
            </a:r>
          </a:p>
          <a:p>
            <a:endParaRPr lang="en-GB" dirty="0"/>
          </a:p>
          <a:p>
            <a:endParaRPr lang="en-AU" dirty="0"/>
          </a:p>
        </p:txBody>
      </p:sp>
      <p:pic>
        <p:nvPicPr>
          <p:cNvPr id="22" name="Graphic 21" descr="Group of people with solid fill">
            <a:extLst>
              <a:ext uri="{FF2B5EF4-FFF2-40B4-BE49-F238E27FC236}">
                <a16:creationId xmlns:a16="http://schemas.microsoft.com/office/drawing/2014/main" id="{2C01D24B-4E45-1F9A-6B22-F3DC18F81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7881" y="1981928"/>
            <a:ext cx="914400" cy="9144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C39D9B5-6C90-BF49-9936-D1A5476B3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019" y="2081274"/>
            <a:ext cx="5365964" cy="41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9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371206" y="465996"/>
            <a:ext cx="11515993" cy="881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82 sensors – we choose the top ten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945108" y="1695449"/>
            <a:ext cx="6562036" cy="5234763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91E66-D4F7-8230-CE07-1939C7502CEB}"/>
              </a:ext>
            </a:extLst>
          </p:cNvPr>
          <p:cNvSpPr txBox="1"/>
          <p:nvPr/>
        </p:nvSpPr>
        <p:spPr>
          <a:xfrm rot="10800000" flipH="1" flipV="1">
            <a:off x="3164596" y="3303314"/>
            <a:ext cx="62842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Flinders St shows highest numbers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Southbank shows highest recovery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Spencer St shows lowest recovery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50AFE-5E17-B166-9B9E-809DFE11DA07}"/>
              </a:ext>
            </a:extLst>
          </p:cNvPr>
          <p:cNvSpPr txBox="1"/>
          <p:nvPr/>
        </p:nvSpPr>
        <p:spPr>
          <a:xfrm>
            <a:off x="4181792" y="2368187"/>
            <a:ext cx="526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Recovery varies by location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10" name="Graphic 9" descr="Security camera with solid fill">
            <a:extLst>
              <a:ext uri="{FF2B5EF4-FFF2-40B4-BE49-F238E27FC236}">
                <a16:creationId xmlns:a16="http://schemas.microsoft.com/office/drawing/2014/main" id="{61E3CE61-EE59-7F6E-572D-7799749E2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8264" y="2152650"/>
            <a:ext cx="914400" cy="91440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8A69054-6213-3F4C-A12A-BEA1F7EE3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991" y="1823984"/>
            <a:ext cx="5712509" cy="49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8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B0BE5A20-534F-3E30-3329-3258A1F064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" t="15223" b="14578"/>
          <a:stretch>
            <a:fillRect/>
          </a:stretch>
        </p:blipFill>
        <p:spPr>
          <a:xfrm>
            <a:off x="-76200" y="19050"/>
            <a:ext cx="18288000" cy="857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DD15-EF19-4140-88C7-FA18D3670B4A}"/>
              </a:ext>
            </a:extLst>
          </p:cNvPr>
          <p:cNvSpPr txBox="1"/>
          <p:nvPr/>
        </p:nvSpPr>
        <p:spPr>
          <a:xfrm>
            <a:off x="1225550" y="157138"/>
            <a:ext cx="16757650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1D8C96"/>
                </a:solidFill>
                <a:latin typeface="Norwester"/>
              </a:rPr>
              <a:t>Data Exploration</a:t>
            </a:r>
            <a:r>
              <a:rPr lang="en-US" sz="4400" dirty="0">
                <a:solidFill>
                  <a:srgbClr val="1D8C96"/>
                </a:solidFill>
                <a:latin typeface="Norwester"/>
              </a:rPr>
              <a:t>: </a:t>
            </a:r>
            <a:r>
              <a:rPr lang="en-US" sz="2400" dirty="0">
                <a:latin typeface="Norwester"/>
              </a:rPr>
              <a:t>city of </a:t>
            </a:r>
            <a:r>
              <a:rPr lang="en-US" sz="2400" dirty="0" err="1">
                <a:latin typeface="Norwester"/>
              </a:rPr>
              <a:t>melbourne</a:t>
            </a:r>
            <a:r>
              <a:rPr lang="en-US" sz="2400" dirty="0">
                <a:latin typeface="Norwester"/>
              </a:rPr>
              <a:t> 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BB3C1F1-DF07-4C8A-AEA1-38BF4081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73437"/>
              </p:ext>
            </p:extLst>
          </p:nvPr>
        </p:nvGraphicFramePr>
        <p:xfrm>
          <a:off x="1066802" y="857250"/>
          <a:ext cx="16001999" cy="575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2564411398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2851696159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1005280288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796509677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576146675"/>
                    </a:ext>
                  </a:extLst>
                </a:gridCol>
              </a:tblGrid>
              <a:tr h="803765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RELEVENT DATA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CLEANING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EXPLORATION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598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City of Melbourne API (Socrata)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Hourly foot traffic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2019 - 2022 by location</a:t>
                      </a: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 (object -&gt; float)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 </a:t>
                      </a: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20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groupby</a:t>
                      </a: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 &amp; calculate mean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foot traffic by location </a:t>
                      </a:r>
                      <a:endParaRPr lang="en-AU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AF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6819"/>
                  </a:ext>
                </a:extLst>
              </a:tr>
              <a:tr h="66049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- geocode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latitude &amp; longitude for location 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Location, coordinate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273471"/>
                  </a:ext>
                </a:extLst>
              </a:tr>
              <a:tr h="5105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rgbClr val="24AFB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Merge 1 &amp; 2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Iloc</a:t>
                      </a: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 traffic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123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API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Place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search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all restaurant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 10 location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radius 100 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GB" sz="200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looptop 10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frame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Restaurant name&amp; address: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Location, coordinate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AU" sz="2000" b="0" dirty="0">
                          <a:solidFill>
                            <a:srgbClr val="1D8C9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Heatmap with marker restaurant information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374459"/>
                  </a:ext>
                </a:extLst>
              </a:tr>
            </a:tbl>
          </a:graphicData>
        </a:graphic>
      </p:graphicFrame>
      <p:sp>
        <p:nvSpPr>
          <p:cNvPr id="31" name="AutoShape 2">
            <a:extLst>
              <a:ext uri="{FF2B5EF4-FFF2-40B4-BE49-F238E27FC236}">
                <a16:creationId xmlns:a16="http://schemas.microsoft.com/office/drawing/2014/main" id="{EF698415-8674-0CF0-71CC-E9296AC1FF0B}"/>
              </a:ext>
            </a:extLst>
          </p:cNvPr>
          <p:cNvSpPr/>
          <p:nvPr/>
        </p:nvSpPr>
        <p:spPr>
          <a:xfrm rot="-798">
            <a:off x="2381252" y="8475680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U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B55E3AD2-DE71-46BF-D1FE-100C924AA1D7}"/>
              </a:ext>
            </a:extLst>
          </p:cNvPr>
          <p:cNvSpPr txBox="1"/>
          <p:nvPr/>
        </p:nvSpPr>
        <p:spPr>
          <a:xfrm>
            <a:off x="2476500" y="8234338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45ED3A87-8C35-346E-65B8-F95EAA632372}"/>
              </a:ext>
            </a:extLst>
          </p:cNvPr>
          <p:cNvSpPr txBox="1"/>
          <p:nvPr/>
        </p:nvSpPr>
        <p:spPr>
          <a:xfrm>
            <a:off x="14710679" y="8248650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pic>
        <p:nvPicPr>
          <p:cNvPr id="41" name="Graphic 40" descr="Folder Search with solid fill">
            <a:extLst>
              <a:ext uri="{FF2B5EF4-FFF2-40B4-BE49-F238E27FC236}">
                <a16:creationId xmlns:a16="http://schemas.microsoft.com/office/drawing/2014/main" id="{75DECBD3-901A-3B95-92BB-780D81F46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200" y="857250"/>
            <a:ext cx="914400" cy="9144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A2C2A24-168B-1685-E3E6-0505D937964D}"/>
              </a:ext>
            </a:extLst>
          </p:cNvPr>
          <p:cNvSpPr/>
          <p:nvPr/>
        </p:nvSpPr>
        <p:spPr>
          <a:xfrm>
            <a:off x="16287752" y="476250"/>
            <a:ext cx="1466848" cy="16002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653ED3-1094-424B-C803-EA012BB0B118}"/>
              </a:ext>
            </a:extLst>
          </p:cNvPr>
          <p:cNvSpPr/>
          <p:nvPr/>
        </p:nvSpPr>
        <p:spPr>
          <a:xfrm rot="5400000">
            <a:off x="1099519" y="6425230"/>
            <a:ext cx="1191859" cy="2247900"/>
          </a:xfrm>
          <a:prstGeom prst="rightArrow">
            <a:avLst/>
          </a:prstGeom>
          <a:solidFill>
            <a:srgbClr val="1D8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C5B2CB-60F0-F554-CB72-DDACB7F65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773845"/>
              </p:ext>
            </p:extLst>
          </p:nvPr>
        </p:nvGraphicFramePr>
        <p:xfrm>
          <a:off x="1066802" y="6572250"/>
          <a:ext cx="16001999" cy="993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242">
                  <a:extLst>
                    <a:ext uri="{9D8B030D-6E8A-4147-A177-3AD203B41FA5}">
                      <a16:colId xmlns:a16="http://schemas.microsoft.com/office/drawing/2014/main" val="147607292"/>
                    </a:ext>
                  </a:extLst>
                </a:gridCol>
                <a:gridCol w="3537869">
                  <a:extLst>
                    <a:ext uri="{9D8B030D-6E8A-4147-A177-3AD203B41FA5}">
                      <a16:colId xmlns:a16="http://schemas.microsoft.com/office/drawing/2014/main" val="348374223"/>
                    </a:ext>
                  </a:extLst>
                </a:gridCol>
                <a:gridCol w="3614779">
                  <a:extLst>
                    <a:ext uri="{9D8B030D-6E8A-4147-A177-3AD203B41FA5}">
                      <a16:colId xmlns:a16="http://schemas.microsoft.com/office/drawing/2014/main" val="3377451237"/>
                    </a:ext>
                  </a:extLst>
                </a:gridCol>
                <a:gridCol w="3845510">
                  <a:extLst>
                    <a:ext uri="{9D8B030D-6E8A-4147-A177-3AD203B41FA5}">
                      <a16:colId xmlns:a16="http://schemas.microsoft.com/office/drawing/2014/main" val="424155753"/>
                    </a:ext>
                  </a:extLst>
                </a:gridCol>
                <a:gridCol w="3768599">
                  <a:extLst>
                    <a:ext uri="{9D8B030D-6E8A-4147-A177-3AD203B41FA5}">
                      <a16:colId xmlns:a16="http://schemas.microsoft.com/office/drawing/2014/main" val="2580399053"/>
                    </a:ext>
                  </a:extLst>
                </a:gridCol>
              </a:tblGrid>
              <a:tr h="99374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14300" marR="114300" marT="57150" marB="5715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8C9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BOM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analysis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q"/>
                      </a:pPr>
                      <a:r>
                        <a:rPr lang="en-AU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2000" b="0" dirty="0" err="1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catter</a:t>
                      </a: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24AFB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Liner regression</a:t>
                      </a:r>
                    </a:p>
                  </a:txBody>
                  <a:tcPr marL="114300" marR="114300" marT="57150" marB="5715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45408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3608C9D-AFCF-7FC7-1ECC-FC6E5262B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92" y="1924050"/>
            <a:ext cx="766671" cy="776433"/>
          </a:xfrm>
          <a:prstGeom prst="rect">
            <a:avLst/>
          </a:prstGeom>
        </p:spPr>
      </p:pic>
      <p:pic>
        <p:nvPicPr>
          <p:cNvPr id="13" name="Picture 2" descr="Bureau of Meteorology | LinkedIn">
            <a:extLst>
              <a:ext uri="{FF2B5EF4-FFF2-40B4-BE49-F238E27FC236}">
                <a16:creationId xmlns:a16="http://schemas.microsoft.com/office/drawing/2014/main" id="{CDD99CB7-8864-EA1D-E89B-04A17C98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00" y="6648450"/>
            <a:ext cx="787100" cy="787100"/>
          </a:xfrm>
          <a:prstGeom prst="rect">
            <a:avLst/>
          </a:prstGeom>
          <a:noFill/>
          <a:ln>
            <a:solidFill>
              <a:srgbClr val="1D8C9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A3A7-3B6D-4110-1057-E35819F00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668" y="3981450"/>
            <a:ext cx="766671" cy="7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7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0"/>
            <a:ext cx="181356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-3810000" y="470466"/>
            <a:ext cx="18592800" cy="4035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                   Corner of Flinders La &amp; Swanston St (West)</a:t>
            </a:r>
            <a:r>
              <a:rPr lang="en-US" sz="4800" dirty="0">
                <a:solidFill>
                  <a:srgbClr val="1D8C96"/>
                </a:solidFill>
                <a:latin typeface="Norwester"/>
              </a:rPr>
              <a:t> </a:t>
            </a: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922994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95857E-F68B-5FCD-9E3B-62359E136F17}"/>
              </a:ext>
            </a:extLst>
          </p:cNvPr>
          <p:cNvSpPr/>
          <p:nvPr/>
        </p:nvSpPr>
        <p:spPr>
          <a:xfrm rot="5400000">
            <a:off x="7876642" y="4435519"/>
            <a:ext cx="660889" cy="56457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5E94171-E169-3FD1-FB50-FFA4771D6C7A}"/>
              </a:ext>
            </a:extLst>
          </p:cNvPr>
          <p:cNvSpPr txBox="1"/>
          <p:nvPr/>
        </p:nvSpPr>
        <p:spPr>
          <a:xfrm>
            <a:off x="2209800" y="1420027"/>
            <a:ext cx="16595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Norwester"/>
              </a:rPr>
              <a:t>2022 shows steady growth  month on month - decrease in may  </a:t>
            </a:r>
            <a:endParaRPr lang="en-AU" sz="2800" dirty="0"/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F05DE0F4-49BE-7543-917F-168132FC8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t="-383" r="698" b="4682"/>
          <a:stretch/>
        </p:blipFill>
        <p:spPr>
          <a:xfrm>
            <a:off x="2742180" y="2343900"/>
            <a:ext cx="3811020" cy="468655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68091F3-EE0A-D145-B8E2-B2F5CA73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305230"/>
            <a:ext cx="9373620" cy="463155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EB7A723C-81F4-C34F-88F3-EB55A490AD38}"/>
              </a:ext>
            </a:extLst>
          </p:cNvPr>
          <p:cNvSpPr/>
          <p:nvPr/>
        </p:nvSpPr>
        <p:spPr>
          <a:xfrm rot="1317640">
            <a:off x="5647412" y="4019255"/>
            <a:ext cx="484632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4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76D91D8A-ACAB-4A11-8522-261A0A00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" t="15223" b="14578"/>
          <a:stretch>
            <a:fillRect/>
          </a:stretch>
        </p:blipFill>
        <p:spPr>
          <a:xfrm>
            <a:off x="0" y="10024"/>
            <a:ext cx="18288000" cy="85725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 rot="-798">
            <a:off x="2381252" y="7697803"/>
            <a:ext cx="13525500" cy="0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215379" y="7442199"/>
            <a:ext cx="1596121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@Monash Bootcamp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661AF0-6888-4E01-B2B6-9E12A311AEF0}"/>
              </a:ext>
            </a:extLst>
          </p:cNvPr>
          <p:cNvSpPr txBox="1"/>
          <p:nvPr/>
        </p:nvSpPr>
        <p:spPr>
          <a:xfrm>
            <a:off x="27203400" y="-3486150"/>
            <a:ext cx="214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We get to this point?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D68C1967-B593-DF41-BC96-FCD6619BE316}"/>
              </a:ext>
            </a:extLst>
          </p:cNvPr>
          <p:cNvSpPr txBox="1"/>
          <p:nvPr/>
        </p:nvSpPr>
        <p:spPr>
          <a:xfrm>
            <a:off x="2476500" y="7442199"/>
            <a:ext cx="2074390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"/>
              </a:lnSpc>
            </a:pPr>
            <a:r>
              <a:rPr lang="en-US" sz="1250" dirty="0">
                <a:solidFill>
                  <a:srgbClr val="1A2D3B"/>
                </a:solidFill>
                <a:latin typeface="Quicksand"/>
              </a:rPr>
              <a:t>Group 1 </a:t>
            </a:r>
          </a:p>
        </p:txBody>
      </p:sp>
      <p:sp>
        <p:nvSpPr>
          <p:cNvPr id="33" name="AutoShape 3">
            <a:extLst>
              <a:ext uri="{FF2B5EF4-FFF2-40B4-BE49-F238E27FC236}">
                <a16:creationId xmlns:a16="http://schemas.microsoft.com/office/drawing/2014/main" id="{5FBA9EDB-7DE9-5045-8F3C-9CCBD979C88C}"/>
              </a:ext>
            </a:extLst>
          </p:cNvPr>
          <p:cNvSpPr/>
          <p:nvPr/>
        </p:nvSpPr>
        <p:spPr>
          <a:xfrm rot="-798">
            <a:off x="2381251" y="674190"/>
            <a:ext cx="14687159" cy="1186"/>
          </a:xfrm>
          <a:prstGeom prst="line">
            <a:avLst/>
          </a:prstGeom>
          <a:ln w="19050" cap="flat">
            <a:solidFill>
              <a:srgbClr val="1D8C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430F72A6-8D99-E240-ABF6-1C933DA3F046}"/>
              </a:ext>
            </a:extLst>
          </p:cNvPr>
          <p:cNvSpPr txBox="1"/>
          <p:nvPr/>
        </p:nvSpPr>
        <p:spPr>
          <a:xfrm>
            <a:off x="2133600" y="464207"/>
            <a:ext cx="15049500" cy="193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3600" dirty="0">
                <a:solidFill>
                  <a:srgbClr val="1D8C96"/>
                </a:solidFill>
                <a:latin typeface="Norwester"/>
              </a:rPr>
              <a:t>Foot traffic across mealtimes by day of week &amp; avg daily foot traffic</a:t>
            </a:r>
          </a:p>
          <a:p>
            <a:pPr algn="ctr">
              <a:lnSpc>
                <a:spcPts val="8249"/>
              </a:lnSpc>
            </a:pPr>
            <a:endParaRPr lang="en-US" sz="3600" dirty="0">
              <a:solidFill>
                <a:srgbClr val="1D8C96"/>
              </a:solidFill>
              <a:latin typeface="Norwester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7D3B0D5C-0AEC-2DE8-4D7D-A2FE0D678439}"/>
              </a:ext>
            </a:extLst>
          </p:cNvPr>
          <p:cNvSpPr/>
          <p:nvPr/>
        </p:nvSpPr>
        <p:spPr>
          <a:xfrm>
            <a:off x="2514405" y="1584273"/>
            <a:ext cx="14173395" cy="5411256"/>
          </a:xfrm>
          <a:prstGeom prst="round1Rect">
            <a:avLst/>
          </a:prstGeom>
          <a:solidFill>
            <a:srgbClr val="1D8C96"/>
          </a:solidFill>
          <a:ln>
            <a:solidFill>
              <a:srgbClr val="1D8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AE75456A-AD8C-6E1A-5ADE-60FB264B9418}"/>
              </a:ext>
            </a:extLst>
          </p:cNvPr>
          <p:cNvSpPr/>
          <p:nvPr/>
        </p:nvSpPr>
        <p:spPr>
          <a:xfrm>
            <a:off x="9742967" y="2019286"/>
            <a:ext cx="6305552" cy="43605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50C08-D819-5F7A-C34B-513A9DA37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00" y="2019286"/>
            <a:ext cx="6583947" cy="453377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2AD729D-3CDC-4677-EF35-26D4B77D7EA7}"/>
              </a:ext>
            </a:extLst>
          </p:cNvPr>
          <p:cNvSpPr txBox="1"/>
          <p:nvPr/>
        </p:nvSpPr>
        <p:spPr>
          <a:xfrm>
            <a:off x="4029074" y="2315974"/>
            <a:ext cx="526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Busier at the end of week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6CF1D78-533F-5B4D-5F8E-D63EB1D18B96}"/>
              </a:ext>
            </a:extLst>
          </p:cNvPr>
          <p:cNvSpPr txBox="1"/>
          <p:nvPr/>
        </p:nvSpPr>
        <p:spPr>
          <a:xfrm rot="10800000" flipH="1" flipV="1">
            <a:off x="3047999" y="3219450"/>
            <a:ext cx="6583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Busiest time at lunch times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Dinner time busier at Friday&amp; Saturday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bg1"/>
                </a:solidFill>
              </a:rPr>
              <a:t>Foot traffic busier from Friday to Sunday</a:t>
            </a:r>
          </a:p>
          <a:p>
            <a:endParaRPr lang="en-GB" dirty="0"/>
          </a:p>
          <a:p>
            <a:endParaRPr lang="en-AU" dirty="0"/>
          </a:p>
        </p:txBody>
      </p:sp>
      <p:pic>
        <p:nvPicPr>
          <p:cNvPr id="7" name="Graphic 6" descr="Magnifying glass with solid fill">
            <a:extLst>
              <a:ext uri="{FF2B5EF4-FFF2-40B4-BE49-F238E27FC236}">
                <a16:creationId xmlns:a16="http://schemas.microsoft.com/office/drawing/2014/main" id="{D93B2986-066B-561E-FDA3-0D07838C4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124200" y="21615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2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21082</TotalTime>
  <Words>1787</Words>
  <Application>Microsoft Office PowerPoint</Application>
  <PresentationFormat>Custom</PresentationFormat>
  <Paragraphs>344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Wingdings</vt:lpstr>
      <vt:lpstr>Quicksand</vt:lpstr>
      <vt:lpstr>Courier New</vt:lpstr>
      <vt:lpstr>Norwester</vt:lpstr>
      <vt:lpstr>Calibri</vt:lpstr>
      <vt:lpstr>Symbol</vt:lpstr>
      <vt:lpstr>Inter</vt:lpstr>
      <vt:lpstr>Helvetica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White and Green Simple Lined Textured Minimalist Antibiotic Medical Presentation</dc:title>
  <dc:creator>Kejia Liu</dc:creator>
  <cp:lastModifiedBy>Liu Kejia</cp:lastModifiedBy>
  <cp:revision>61</cp:revision>
  <dcterms:created xsi:type="dcterms:W3CDTF">2006-08-16T00:00:00Z</dcterms:created>
  <dcterms:modified xsi:type="dcterms:W3CDTF">2022-06-27T10:23:01Z</dcterms:modified>
  <dc:identifier>DAE6LNFMyEQ</dc:identifier>
</cp:coreProperties>
</file>